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5" r:id="rId2"/>
    <p:sldId id="264" r:id="rId3"/>
    <p:sldId id="270" r:id="rId4"/>
    <p:sldId id="271" r:id="rId5"/>
    <p:sldId id="272" r:id="rId6"/>
    <p:sldId id="273" r:id="rId7"/>
    <p:sldId id="274" r:id="rId8"/>
    <p:sldId id="275" r:id="rId9"/>
    <p:sldId id="276" r:id="rId10"/>
    <p:sldId id="267" r:id="rId11"/>
    <p:sldId id="268" r:id="rId12"/>
    <p:sldId id="266" r:id="rId1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B511DC-717C-48FC-A2D7-930AFC2659C9}" type="datetimeFigureOut">
              <a:rPr lang="es-MX" smtClean="0"/>
              <a:t>11/09/2020</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086E08-3244-4D2C-B1FD-6F8A5AAB30D1}" type="slidenum">
              <a:rPr lang="es-MX" smtClean="0"/>
              <a:t>‹Nº›</a:t>
            </a:fld>
            <a:endParaRPr lang="es-MX"/>
          </a:p>
        </p:txBody>
      </p:sp>
    </p:spTree>
    <p:extLst>
      <p:ext uri="{BB962C8B-B14F-4D97-AF65-F5344CB8AC3E}">
        <p14:creationId xmlns:p14="http://schemas.microsoft.com/office/powerpoint/2010/main" val="2670107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31086E08-3244-4D2C-B1FD-6F8A5AAB30D1}" type="slidenum">
              <a:rPr lang="es-MX" smtClean="0"/>
              <a:t>11</a:t>
            </a:fld>
            <a:endParaRPr lang="es-MX"/>
          </a:p>
        </p:txBody>
      </p:sp>
    </p:spTree>
    <p:extLst>
      <p:ext uri="{BB962C8B-B14F-4D97-AF65-F5344CB8AC3E}">
        <p14:creationId xmlns:p14="http://schemas.microsoft.com/office/powerpoint/2010/main" val="3919748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8937F03-80FE-45A2-B949-7BABD7600A47}" type="datetime1">
              <a:rPr lang="es-MX" smtClean="0"/>
              <a:t>11/09/2020</a:t>
            </a:fld>
            <a:endParaRPr lang="es-MX"/>
          </a:p>
        </p:txBody>
      </p:sp>
      <p:sp>
        <p:nvSpPr>
          <p:cNvPr id="5" name="Marcador de pie de página 4"/>
          <p:cNvSpPr>
            <a:spLocks noGrp="1"/>
          </p:cNvSpPr>
          <p:nvPr>
            <p:ph type="ftr" sz="quarter" idx="11"/>
          </p:nvPr>
        </p:nvSpPr>
        <p:spPr/>
        <p:txBody>
          <a:bodyPr/>
          <a:lstStyle/>
          <a:p>
            <a:r>
              <a:rPr lang="es-MX" smtClean="0"/>
              <a:t>CONTRATACIONES GUBERNAMENTALES ISAP AC</a:t>
            </a:r>
            <a:endParaRPr lang="es-MX"/>
          </a:p>
        </p:txBody>
      </p:sp>
      <p:sp>
        <p:nvSpPr>
          <p:cNvPr id="6" name="Marcador de número de diapositiva 5"/>
          <p:cNvSpPr>
            <a:spLocks noGrp="1"/>
          </p:cNvSpPr>
          <p:nvPr>
            <p:ph type="sldNum" sz="quarter" idx="12"/>
          </p:nvPr>
        </p:nvSpPr>
        <p:spPr/>
        <p:txBody>
          <a:bodyPr/>
          <a:lstStyle/>
          <a:p>
            <a:fld id="{7CC3CF0A-3C82-41E4-8764-1884BEC18322}" type="slidenum">
              <a:rPr lang="es-MX" smtClean="0"/>
              <a:t>‹Nº›</a:t>
            </a:fld>
            <a:endParaRPr lang="es-MX"/>
          </a:p>
        </p:txBody>
      </p:sp>
    </p:spTree>
    <p:extLst>
      <p:ext uri="{BB962C8B-B14F-4D97-AF65-F5344CB8AC3E}">
        <p14:creationId xmlns:p14="http://schemas.microsoft.com/office/powerpoint/2010/main" val="3011701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ABA9A8A-93D8-45A8-81BC-87788CDCC229}" type="datetime1">
              <a:rPr lang="es-MX" smtClean="0"/>
              <a:t>11/09/2020</a:t>
            </a:fld>
            <a:endParaRPr lang="es-MX"/>
          </a:p>
        </p:txBody>
      </p:sp>
      <p:sp>
        <p:nvSpPr>
          <p:cNvPr id="5" name="Marcador de pie de página 4"/>
          <p:cNvSpPr>
            <a:spLocks noGrp="1"/>
          </p:cNvSpPr>
          <p:nvPr>
            <p:ph type="ftr" sz="quarter" idx="11"/>
          </p:nvPr>
        </p:nvSpPr>
        <p:spPr/>
        <p:txBody>
          <a:bodyPr/>
          <a:lstStyle/>
          <a:p>
            <a:r>
              <a:rPr lang="es-MX" smtClean="0"/>
              <a:t>CONTRATACIONES GUBERNAMENTALES ISAP AC</a:t>
            </a:r>
            <a:endParaRPr lang="es-MX"/>
          </a:p>
        </p:txBody>
      </p:sp>
      <p:sp>
        <p:nvSpPr>
          <p:cNvPr id="6" name="Marcador de número de diapositiva 5"/>
          <p:cNvSpPr>
            <a:spLocks noGrp="1"/>
          </p:cNvSpPr>
          <p:nvPr>
            <p:ph type="sldNum" sz="quarter" idx="12"/>
          </p:nvPr>
        </p:nvSpPr>
        <p:spPr/>
        <p:txBody>
          <a:bodyPr/>
          <a:lstStyle/>
          <a:p>
            <a:fld id="{7CC3CF0A-3C82-41E4-8764-1884BEC18322}" type="slidenum">
              <a:rPr lang="es-MX" smtClean="0"/>
              <a:t>‹Nº›</a:t>
            </a:fld>
            <a:endParaRPr lang="es-MX"/>
          </a:p>
        </p:txBody>
      </p:sp>
    </p:spTree>
    <p:extLst>
      <p:ext uri="{BB962C8B-B14F-4D97-AF65-F5344CB8AC3E}">
        <p14:creationId xmlns:p14="http://schemas.microsoft.com/office/powerpoint/2010/main" val="185649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AB7F2AE-12B8-4A4D-A510-7729AF92C363}" type="datetime1">
              <a:rPr lang="es-MX" smtClean="0"/>
              <a:t>11/09/2020</a:t>
            </a:fld>
            <a:endParaRPr lang="es-MX"/>
          </a:p>
        </p:txBody>
      </p:sp>
      <p:sp>
        <p:nvSpPr>
          <p:cNvPr id="5" name="Marcador de pie de página 4"/>
          <p:cNvSpPr>
            <a:spLocks noGrp="1"/>
          </p:cNvSpPr>
          <p:nvPr>
            <p:ph type="ftr" sz="quarter" idx="11"/>
          </p:nvPr>
        </p:nvSpPr>
        <p:spPr/>
        <p:txBody>
          <a:bodyPr/>
          <a:lstStyle/>
          <a:p>
            <a:r>
              <a:rPr lang="es-MX" smtClean="0"/>
              <a:t>CONTRATACIONES GUBERNAMENTALES ISAP AC</a:t>
            </a:r>
            <a:endParaRPr lang="es-MX"/>
          </a:p>
        </p:txBody>
      </p:sp>
      <p:sp>
        <p:nvSpPr>
          <p:cNvPr id="6" name="Marcador de número de diapositiva 5"/>
          <p:cNvSpPr>
            <a:spLocks noGrp="1"/>
          </p:cNvSpPr>
          <p:nvPr>
            <p:ph type="sldNum" sz="quarter" idx="12"/>
          </p:nvPr>
        </p:nvSpPr>
        <p:spPr/>
        <p:txBody>
          <a:bodyPr/>
          <a:lstStyle/>
          <a:p>
            <a:fld id="{7CC3CF0A-3C82-41E4-8764-1884BEC18322}" type="slidenum">
              <a:rPr lang="es-MX" smtClean="0"/>
              <a:t>‹Nº›</a:t>
            </a:fld>
            <a:endParaRPr lang="es-MX"/>
          </a:p>
        </p:txBody>
      </p:sp>
    </p:spTree>
    <p:extLst>
      <p:ext uri="{BB962C8B-B14F-4D97-AF65-F5344CB8AC3E}">
        <p14:creationId xmlns:p14="http://schemas.microsoft.com/office/powerpoint/2010/main" val="2251612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45C6E982-633B-449A-A817-AE7E3FFD3361}" type="datetime1">
              <a:rPr lang="es-MX" smtClean="0"/>
              <a:t>11/09/2020</a:t>
            </a:fld>
            <a:endParaRPr lang="es-MX"/>
          </a:p>
        </p:txBody>
      </p:sp>
      <p:sp>
        <p:nvSpPr>
          <p:cNvPr id="5" name="Marcador de pie de página 4"/>
          <p:cNvSpPr>
            <a:spLocks noGrp="1"/>
          </p:cNvSpPr>
          <p:nvPr>
            <p:ph type="ftr" sz="quarter" idx="11"/>
          </p:nvPr>
        </p:nvSpPr>
        <p:spPr/>
        <p:txBody>
          <a:bodyPr/>
          <a:lstStyle/>
          <a:p>
            <a:r>
              <a:rPr lang="es-MX" smtClean="0"/>
              <a:t>CONTRATACIONES GUBERNAMENTALES ISAP AC</a:t>
            </a:r>
            <a:endParaRPr lang="es-MX"/>
          </a:p>
        </p:txBody>
      </p:sp>
      <p:sp>
        <p:nvSpPr>
          <p:cNvPr id="6" name="Marcador de número de diapositiva 5"/>
          <p:cNvSpPr>
            <a:spLocks noGrp="1"/>
          </p:cNvSpPr>
          <p:nvPr>
            <p:ph type="sldNum" sz="quarter" idx="12"/>
          </p:nvPr>
        </p:nvSpPr>
        <p:spPr/>
        <p:txBody>
          <a:bodyPr/>
          <a:lstStyle/>
          <a:p>
            <a:fld id="{7CC3CF0A-3C82-41E4-8764-1884BEC18322}" type="slidenum">
              <a:rPr lang="es-MX" smtClean="0"/>
              <a:t>‹Nº›</a:t>
            </a:fld>
            <a:endParaRPr lang="es-MX"/>
          </a:p>
        </p:txBody>
      </p:sp>
    </p:spTree>
    <p:extLst>
      <p:ext uri="{BB962C8B-B14F-4D97-AF65-F5344CB8AC3E}">
        <p14:creationId xmlns:p14="http://schemas.microsoft.com/office/powerpoint/2010/main" val="716298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3EAE96E-7C82-4894-8310-7BBE3022DD8B}" type="datetime1">
              <a:rPr lang="es-MX" smtClean="0"/>
              <a:t>11/09/2020</a:t>
            </a:fld>
            <a:endParaRPr lang="es-MX"/>
          </a:p>
        </p:txBody>
      </p:sp>
      <p:sp>
        <p:nvSpPr>
          <p:cNvPr id="5" name="Marcador de pie de página 4"/>
          <p:cNvSpPr>
            <a:spLocks noGrp="1"/>
          </p:cNvSpPr>
          <p:nvPr>
            <p:ph type="ftr" sz="quarter" idx="11"/>
          </p:nvPr>
        </p:nvSpPr>
        <p:spPr/>
        <p:txBody>
          <a:bodyPr/>
          <a:lstStyle/>
          <a:p>
            <a:r>
              <a:rPr lang="es-MX" smtClean="0"/>
              <a:t>CONTRATACIONES GUBERNAMENTALES ISAP AC</a:t>
            </a:r>
            <a:endParaRPr lang="es-MX"/>
          </a:p>
        </p:txBody>
      </p:sp>
      <p:sp>
        <p:nvSpPr>
          <p:cNvPr id="6" name="Marcador de número de diapositiva 5"/>
          <p:cNvSpPr>
            <a:spLocks noGrp="1"/>
          </p:cNvSpPr>
          <p:nvPr>
            <p:ph type="sldNum" sz="quarter" idx="12"/>
          </p:nvPr>
        </p:nvSpPr>
        <p:spPr/>
        <p:txBody>
          <a:bodyPr/>
          <a:lstStyle/>
          <a:p>
            <a:fld id="{7CC3CF0A-3C82-41E4-8764-1884BEC18322}" type="slidenum">
              <a:rPr lang="es-MX" smtClean="0"/>
              <a:t>‹Nº›</a:t>
            </a:fld>
            <a:endParaRPr lang="es-MX"/>
          </a:p>
        </p:txBody>
      </p:sp>
    </p:spTree>
    <p:extLst>
      <p:ext uri="{BB962C8B-B14F-4D97-AF65-F5344CB8AC3E}">
        <p14:creationId xmlns:p14="http://schemas.microsoft.com/office/powerpoint/2010/main" val="255059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1ADEA21B-80CB-4EFF-BB74-4D63A4EAAB13}" type="datetime1">
              <a:rPr lang="es-MX" smtClean="0"/>
              <a:t>11/09/2020</a:t>
            </a:fld>
            <a:endParaRPr lang="es-MX"/>
          </a:p>
        </p:txBody>
      </p:sp>
      <p:sp>
        <p:nvSpPr>
          <p:cNvPr id="6" name="Marcador de pie de página 5"/>
          <p:cNvSpPr>
            <a:spLocks noGrp="1"/>
          </p:cNvSpPr>
          <p:nvPr>
            <p:ph type="ftr" sz="quarter" idx="11"/>
          </p:nvPr>
        </p:nvSpPr>
        <p:spPr/>
        <p:txBody>
          <a:bodyPr/>
          <a:lstStyle/>
          <a:p>
            <a:r>
              <a:rPr lang="es-MX" smtClean="0"/>
              <a:t>CONTRATACIONES GUBERNAMENTALES ISAP AC</a:t>
            </a:r>
            <a:endParaRPr lang="es-MX"/>
          </a:p>
        </p:txBody>
      </p:sp>
      <p:sp>
        <p:nvSpPr>
          <p:cNvPr id="7" name="Marcador de número de diapositiva 6"/>
          <p:cNvSpPr>
            <a:spLocks noGrp="1"/>
          </p:cNvSpPr>
          <p:nvPr>
            <p:ph type="sldNum" sz="quarter" idx="12"/>
          </p:nvPr>
        </p:nvSpPr>
        <p:spPr/>
        <p:txBody>
          <a:bodyPr/>
          <a:lstStyle/>
          <a:p>
            <a:fld id="{7CC3CF0A-3C82-41E4-8764-1884BEC18322}" type="slidenum">
              <a:rPr lang="es-MX" smtClean="0"/>
              <a:t>‹Nº›</a:t>
            </a:fld>
            <a:endParaRPr lang="es-MX"/>
          </a:p>
        </p:txBody>
      </p:sp>
    </p:spTree>
    <p:extLst>
      <p:ext uri="{BB962C8B-B14F-4D97-AF65-F5344CB8AC3E}">
        <p14:creationId xmlns:p14="http://schemas.microsoft.com/office/powerpoint/2010/main" val="2056332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5C0BD4BA-3D9D-4AA7-A949-75C2E60B1790}" type="datetime1">
              <a:rPr lang="es-MX" smtClean="0"/>
              <a:t>11/09/2020</a:t>
            </a:fld>
            <a:endParaRPr lang="es-MX"/>
          </a:p>
        </p:txBody>
      </p:sp>
      <p:sp>
        <p:nvSpPr>
          <p:cNvPr id="8" name="Marcador de pie de página 7"/>
          <p:cNvSpPr>
            <a:spLocks noGrp="1"/>
          </p:cNvSpPr>
          <p:nvPr>
            <p:ph type="ftr" sz="quarter" idx="11"/>
          </p:nvPr>
        </p:nvSpPr>
        <p:spPr/>
        <p:txBody>
          <a:bodyPr/>
          <a:lstStyle/>
          <a:p>
            <a:r>
              <a:rPr lang="es-MX" smtClean="0"/>
              <a:t>CONTRATACIONES GUBERNAMENTALES ISAP AC</a:t>
            </a:r>
            <a:endParaRPr lang="es-MX"/>
          </a:p>
        </p:txBody>
      </p:sp>
      <p:sp>
        <p:nvSpPr>
          <p:cNvPr id="9" name="Marcador de número de diapositiva 8"/>
          <p:cNvSpPr>
            <a:spLocks noGrp="1"/>
          </p:cNvSpPr>
          <p:nvPr>
            <p:ph type="sldNum" sz="quarter" idx="12"/>
          </p:nvPr>
        </p:nvSpPr>
        <p:spPr/>
        <p:txBody>
          <a:bodyPr/>
          <a:lstStyle/>
          <a:p>
            <a:fld id="{7CC3CF0A-3C82-41E4-8764-1884BEC18322}" type="slidenum">
              <a:rPr lang="es-MX" smtClean="0"/>
              <a:t>‹Nº›</a:t>
            </a:fld>
            <a:endParaRPr lang="es-MX"/>
          </a:p>
        </p:txBody>
      </p:sp>
    </p:spTree>
    <p:extLst>
      <p:ext uri="{BB962C8B-B14F-4D97-AF65-F5344CB8AC3E}">
        <p14:creationId xmlns:p14="http://schemas.microsoft.com/office/powerpoint/2010/main" val="27209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43570964-BFE7-422B-99FB-7D8F84AFF4A6}" type="datetime1">
              <a:rPr lang="es-MX" smtClean="0"/>
              <a:t>11/09/2020</a:t>
            </a:fld>
            <a:endParaRPr lang="es-MX"/>
          </a:p>
        </p:txBody>
      </p:sp>
      <p:sp>
        <p:nvSpPr>
          <p:cNvPr id="4" name="Marcador de pie de página 3"/>
          <p:cNvSpPr>
            <a:spLocks noGrp="1"/>
          </p:cNvSpPr>
          <p:nvPr>
            <p:ph type="ftr" sz="quarter" idx="11"/>
          </p:nvPr>
        </p:nvSpPr>
        <p:spPr/>
        <p:txBody>
          <a:bodyPr/>
          <a:lstStyle/>
          <a:p>
            <a:r>
              <a:rPr lang="es-MX" smtClean="0"/>
              <a:t>CONTRATACIONES GUBERNAMENTALES ISAP AC</a:t>
            </a:r>
            <a:endParaRPr lang="es-MX"/>
          </a:p>
        </p:txBody>
      </p:sp>
      <p:sp>
        <p:nvSpPr>
          <p:cNvPr id="5" name="Marcador de número de diapositiva 4"/>
          <p:cNvSpPr>
            <a:spLocks noGrp="1"/>
          </p:cNvSpPr>
          <p:nvPr>
            <p:ph type="sldNum" sz="quarter" idx="12"/>
          </p:nvPr>
        </p:nvSpPr>
        <p:spPr/>
        <p:txBody>
          <a:bodyPr/>
          <a:lstStyle/>
          <a:p>
            <a:fld id="{7CC3CF0A-3C82-41E4-8764-1884BEC18322}" type="slidenum">
              <a:rPr lang="es-MX" smtClean="0"/>
              <a:t>‹Nº›</a:t>
            </a:fld>
            <a:endParaRPr lang="es-MX"/>
          </a:p>
        </p:txBody>
      </p:sp>
    </p:spTree>
    <p:extLst>
      <p:ext uri="{BB962C8B-B14F-4D97-AF65-F5344CB8AC3E}">
        <p14:creationId xmlns:p14="http://schemas.microsoft.com/office/powerpoint/2010/main" val="189146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E5A2FB0-03BE-4EC2-8EA7-C3380934F7D1}" type="datetime1">
              <a:rPr lang="es-MX" smtClean="0"/>
              <a:t>11/09/2020</a:t>
            </a:fld>
            <a:endParaRPr lang="es-MX"/>
          </a:p>
        </p:txBody>
      </p:sp>
      <p:sp>
        <p:nvSpPr>
          <p:cNvPr id="3" name="Marcador de pie de página 2"/>
          <p:cNvSpPr>
            <a:spLocks noGrp="1"/>
          </p:cNvSpPr>
          <p:nvPr>
            <p:ph type="ftr" sz="quarter" idx="11"/>
          </p:nvPr>
        </p:nvSpPr>
        <p:spPr/>
        <p:txBody>
          <a:bodyPr/>
          <a:lstStyle/>
          <a:p>
            <a:r>
              <a:rPr lang="es-MX" smtClean="0"/>
              <a:t>CONTRATACIONES GUBERNAMENTALES ISAP AC</a:t>
            </a:r>
            <a:endParaRPr lang="es-MX"/>
          </a:p>
        </p:txBody>
      </p:sp>
      <p:sp>
        <p:nvSpPr>
          <p:cNvPr id="4" name="Marcador de número de diapositiva 3"/>
          <p:cNvSpPr>
            <a:spLocks noGrp="1"/>
          </p:cNvSpPr>
          <p:nvPr>
            <p:ph type="sldNum" sz="quarter" idx="12"/>
          </p:nvPr>
        </p:nvSpPr>
        <p:spPr/>
        <p:txBody>
          <a:bodyPr/>
          <a:lstStyle/>
          <a:p>
            <a:fld id="{7CC3CF0A-3C82-41E4-8764-1884BEC18322}" type="slidenum">
              <a:rPr lang="es-MX" smtClean="0"/>
              <a:t>‹Nº›</a:t>
            </a:fld>
            <a:endParaRPr lang="es-MX"/>
          </a:p>
        </p:txBody>
      </p:sp>
    </p:spTree>
    <p:extLst>
      <p:ext uri="{BB962C8B-B14F-4D97-AF65-F5344CB8AC3E}">
        <p14:creationId xmlns:p14="http://schemas.microsoft.com/office/powerpoint/2010/main" val="1231833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710E12B-D0FD-4524-BBE3-DCEE504FE265}" type="datetime1">
              <a:rPr lang="es-MX" smtClean="0"/>
              <a:t>11/09/2020</a:t>
            </a:fld>
            <a:endParaRPr lang="es-MX"/>
          </a:p>
        </p:txBody>
      </p:sp>
      <p:sp>
        <p:nvSpPr>
          <p:cNvPr id="6" name="Marcador de pie de página 5"/>
          <p:cNvSpPr>
            <a:spLocks noGrp="1"/>
          </p:cNvSpPr>
          <p:nvPr>
            <p:ph type="ftr" sz="quarter" idx="11"/>
          </p:nvPr>
        </p:nvSpPr>
        <p:spPr/>
        <p:txBody>
          <a:bodyPr/>
          <a:lstStyle/>
          <a:p>
            <a:r>
              <a:rPr lang="es-MX" smtClean="0"/>
              <a:t>CONTRATACIONES GUBERNAMENTALES ISAP AC</a:t>
            </a:r>
            <a:endParaRPr lang="es-MX"/>
          </a:p>
        </p:txBody>
      </p:sp>
      <p:sp>
        <p:nvSpPr>
          <p:cNvPr id="7" name="Marcador de número de diapositiva 6"/>
          <p:cNvSpPr>
            <a:spLocks noGrp="1"/>
          </p:cNvSpPr>
          <p:nvPr>
            <p:ph type="sldNum" sz="quarter" idx="12"/>
          </p:nvPr>
        </p:nvSpPr>
        <p:spPr/>
        <p:txBody>
          <a:bodyPr/>
          <a:lstStyle/>
          <a:p>
            <a:fld id="{7CC3CF0A-3C82-41E4-8764-1884BEC18322}" type="slidenum">
              <a:rPr lang="es-MX" smtClean="0"/>
              <a:t>‹Nº›</a:t>
            </a:fld>
            <a:endParaRPr lang="es-MX"/>
          </a:p>
        </p:txBody>
      </p:sp>
    </p:spTree>
    <p:extLst>
      <p:ext uri="{BB962C8B-B14F-4D97-AF65-F5344CB8AC3E}">
        <p14:creationId xmlns:p14="http://schemas.microsoft.com/office/powerpoint/2010/main" val="3122146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F9393C4-2C70-4217-B931-77D787DC69AA}" type="datetime1">
              <a:rPr lang="es-MX" smtClean="0"/>
              <a:t>11/09/2020</a:t>
            </a:fld>
            <a:endParaRPr lang="es-MX"/>
          </a:p>
        </p:txBody>
      </p:sp>
      <p:sp>
        <p:nvSpPr>
          <p:cNvPr id="6" name="Marcador de pie de página 5"/>
          <p:cNvSpPr>
            <a:spLocks noGrp="1"/>
          </p:cNvSpPr>
          <p:nvPr>
            <p:ph type="ftr" sz="quarter" idx="11"/>
          </p:nvPr>
        </p:nvSpPr>
        <p:spPr/>
        <p:txBody>
          <a:bodyPr/>
          <a:lstStyle/>
          <a:p>
            <a:r>
              <a:rPr lang="es-MX" smtClean="0"/>
              <a:t>CONTRATACIONES GUBERNAMENTALES ISAP AC</a:t>
            </a:r>
            <a:endParaRPr lang="es-MX"/>
          </a:p>
        </p:txBody>
      </p:sp>
      <p:sp>
        <p:nvSpPr>
          <p:cNvPr id="7" name="Marcador de número de diapositiva 6"/>
          <p:cNvSpPr>
            <a:spLocks noGrp="1"/>
          </p:cNvSpPr>
          <p:nvPr>
            <p:ph type="sldNum" sz="quarter" idx="12"/>
          </p:nvPr>
        </p:nvSpPr>
        <p:spPr/>
        <p:txBody>
          <a:bodyPr/>
          <a:lstStyle/>
          <a:p>
            <a:fld id="{7CC3CF0A-3C82-41E4-8764-1884BEC18322}" type="slidenum">
              <a:rPr lang="es-MX" smtClean="0"/>
              <a:t>‹Nº›</a:t>
            </a:fld>
            <a:endParaRPr lang="es-MX"/>
          </a:p>
        </p:txBody>
      </p:sp>
    </p:spTree>
    <p:extLst>
      <p:ext uri="{BB962C8B-B14F-4D97-AF65-F5344CB8AC3E}">
        <p14:creationId xmlns:p14="http://schemas.microsoft.com/office/powerpoint/2010/main" val="511901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DD190-42A4-4766-8C7D-E75ED70FD2A9}" type="datetime1">
              <a:rPr lang="es-MX" smtClean="0"/>
              <a:t>11/09/2020</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MX" smtClean="0"/>
              <a:t>CONTRATACIONES GUBERNAMENTALES ISAP AC</a:t>
            </a:r>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C3CF0A-3C82-41E4-8764-1884BEC18322}" type="slidenum">
              <a:rPr lang="es-MX" smtClean="0"/>
              <a:t>‹Nº›</a:t>
            </a:fld>
            <a:endParaRPr lang="es-MX"/>
          </a:p>
        </p:txBody>
      </p:sp>
    </p:spTree>
    <p:extLst>
      <p:ext uri="{BB962C8B-B14F-4D97-AF65-F5344CB8AC3E}">
        <p14:creationId xmlns:p14="http://schemas.microsoft.com/office/powerpoint/2010/main" val="1559765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asf.gob.mx/uploads/61_Publicaciones_tecnicas/Separata_ObraPublica.pd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287888" y="1043189"/>
            <a:ext cx="8190964" cy="3785652"/>
          </a:xfrm>
          <a:prstGeom prst="rect">
            <a:avLst/>
          </a:prstGeom>
          <a:noFill/>
        </p:spPr>
        <p:txBody>
          <a:bodyPr wrap="square" rtlCol="0">
            <a:spAutoFit/>
          </a:bodyPr>
          <a:lstStyle/>
          <a:p>
            <a:pPr algn="ctr"/>
            <a:r>
              <a:rPr lang="es-MX" sz="2400" b="1" dirty="0" smtClean="0">
                <a:latin typeface="Arial" panose="020B0604020202020204" pitchFamily="34" charset="0"/>
                <a:cs typeface="Arial" panose="020B0604020202020204" pitchFamily="34" charset="0"/>
              </a:rPr>
              <a:t>Principio de legalidad</a:t>
            </a:r>
          </a:p>
          <a:p>
            <a:endParaRPr lang="es-MX" sz="2400" dirty="0">
              <a:latin typeface="Arial" panose="020B0604020202020204" pitchFamily="34" charset="0"/>
              <a:cs typeface="Arial" panose="020B0604020202020204" pitchFamily="34" charset="0"/>
            </a:endParaRPr>
          </a:p>
          <a:p>
            <a:r>
              <a:rPr lang="es-MX" sz="2400" dirty="0" smtClean="0">
                <a:latin typeface="Arial" panose="020B0604020202020204" pitchFamily="34" charset="0"/>
                <a:cs typeface="Arial" panose="020B0604020202020204" pitchFamily="34" charset="0"/>
              </a:rPr>
              <a:t>Consagrado en la Constitución Mexicana y en la local:</a:t>
            </a:r>
          </a:p>
          <a:p>
            <a:endParaRPr lang="es-MX" sz="2400" dirty="0">
              <a:latin typeface="Arial" panose="020B0604020202020204" pitchFamily="34" charset="0"/>
              <a:cs typeface="Arial" panose="020B0604020202020204" pitchFamily="34" charset="0"/>
            </a:endParaRPr>
          </a:p>
          <a:p>
            <a:endParaRPr lang="es-MX" sz="2400" dirty="0" smtClean="0">
              <a:latin typeface="Arial" panose="020B0604020202020204" pitchFamily="34" charset="0"/>
              <a:cs typeface="Arial" panose="020B0604020202020204" pitchFamily="34" charset="0"/>
            </a:endParaRPr>
          </a:p>
          <a:p>
            <a:r>
              <a:rPr lang="es-MX" sz="2400" dirty="0" smtClean="0">
                <a:latin typeface="Arial" panose="020B0604020202020204" pitchFamily="34" charset="0"/>
                <a:cs typeface="Arial" panose="020B0604020202020204" pitchFamily="34" charset="0"/>
              </a:rPr>
              <a:t>Los servidores públicos llevarán a cabo lo que les mandata la ley, de manera estricta.</a:t>
            </a:r>
          </a:p>
          <a:p>
            <a:endParaRPr lang="es-MX" sz="2400" dirty="0">
              <a:latin typeface="Arial" panose="020B0604020202020204" pitchFamily="34" charset="0"/>
              <a:cs typeface="Arial" panose="020B0604020202020204" pitchFamily="34" charset="0"/>
            </a:endParaRPr>
          </a:p>
          <a:p>
            <a:r>
              <a:rPr lang="es-MX" sz="2400" dirty="0" smtClean="0">
                <a:latin typeface="Arial" panose="020B0604020202020204" pitchFamily="34" charset="0"/>
                <a:cs typeface="Arial" panose="020B0604020202020204" pitchFamily="34" charset="0"/>
              </a:rPr>
              <a:t>Los particulares podrán llevar a cabo cualquier actividad de manera libre, siempre y cuando no esté prohibida</a:t>
            </a:r>
            <a:r>
              <a:rPr lang="es-MX" dirty="0" smtClean="0"/>
              <a:t>.</a:t>
            </a:r>
            <a:endParaRPr lang="es-MX" dirty="0"/>
          </a:p>
        </p:txBody>
      </p:sp>
      <p:sp>
        <p:nvSpPr>
          <p:cNvPr id="3" name="Marcador de pie de página 2"/>
          <p:cNvSpPr>
            <a:spLocks noGrp="1"/>
          </p:cNvSpPr>
          <p:nvPr>
            <p:ph type="ftr" sz="quarter" idx="11"/>
          </p:nvPr>
        </p:nvSpPr>
        <p:spPr/>
        <p:txBody>
          <a:bodyPr/>
          <a:lstStyle/>
          <a:p>
            <a:r>
              <a:rPr lang="es-MX" smtClean="0"/>
              <a:t>CONTRATACIONES GUBERNAMENTALES ISAP AC</a:t>
            </a:r>
            <a:endParaRPr lang="es-MX"/>
          </a:p>
        </p:txBody>
      </p:sp>
      <p:sp>
        <p:nvSpPr>
          <p:cNvPr id="4" name="Marcador de número de diapositiva 3"/>
          <p:cNvSpPr>
            <a:spLocks noGrp="1"/>
          </p:cNvSpPr>
          <p:nvPr>
            <p:ph type="sldNum" sz="quarter" idx="12"/>
          </p:nvPr>
        </p:nvSpPr>
        <p:spPr/>
        <p:txBody>
          <a:bodyPr/>
          <a:lstStyle/>
          <a:p>
            <a:fld id="{7CC3CF0A-3C82-41E4-8764-1884BEC18322}" type="slidenum">
              <a:rPr lang="es-MX" smtClean="0"/>
              <a:t>1</a:t>
            </a:fld>
            <a:endParaRPr lang="es-MX"/>
          </a:p>
        </p:txBody>
      </p:sp>
    </p:spTree>
    <p:extLst>
      <p:ext uri="{BB962C8B-B14F-4D97-AF65-F5344CB8AC3E}">
        <p14:creationId xmlns:p14="http://schemas.microsoft.com/office/powerpoint/2010/main" val="688547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43189" y="450761"/>
            <a:ext cx="9182636" cy="1477328"/>
          </a:xfrm>
          <a:prstGeom prst="rect">
            <a:avLst/>
          </a:prstGeom>
          <a:noFill/>
        </p:spPr>
        <p:txBody>
          <a:bodyPr wrap="square" rtlCol="0">
            <a:spAutoFit/>
          </a:bodyPr>
          <a:lstStyle/>
          <a:p>
            <a:r>
              <a:rPr lang="es-MX" dirty="0">
                <a:latin typeface="Arial" panose="020B0604020202020204" pitchFamily="34" charset="0"/>
                <a:cs typeface="Arial" panose="020B0604020202020204" pitchFamily="34" charset="0"/>
              </a:rPr>
              <a:t>La Auditoría Superior de la Federación efectuó un </a:t>
            </a:r>
            <a:r>
              <a:rPr lang="es-MX" dirty="0" smtClean="0">
                <a:latin typeface="Arial" panose="020B0604020202020204" pitchFamily="34" charset="0"/>
                <a:cs typeface="Arial" panose="020B0604020202020204" pitchFamily="34" charset="0"/>
              </a:rPr>
              <a:t>diagnóstico</a:t>
            </a:r>
          </a:p>
          <a:p>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sobre las causas que originaron incrementos en costo y retrasos en las obras, con la consecuente repercusión social y económica de no contar con las obras y servicios en el plazo y monto contratados</a:t>
            </a:r>
            <a:r>
              <a:rPr lang="es-MX" dirty="0"/>
              <a:t>, </a:t>
            </a:r>
            <a:endParaRPr lang="es-MX" dirty="0"/>
          </a:p>
        </p:txBody>
      </p:sp>
      <p:sp>
        <p:nvSpPr>
          <p:cNvPr id="3" name="CuadroTexto 2"/>
          <p:cNvSpPr txBox="1"/>
          <p:nvPr/>
        </p:nvSpPr>
        <p:spPr>
          <a:xfrm>
            <a:off x="965912" y="2112140"/>
            <a:ext cx="8010659" cy="708912"/>
          </a:xfrm>
          <a:prstGeom prst="rect">
            <a:avLst/>
          </a:prstGeom>
          <a:noFill/>
        </p:spPr>
        <p:txBody>
          <a:bodyPr wrap="square" rtlCol="0">
            <a:spAutoFit/>
          </a:bodyPr>
          <a:lstStyle/>
          <a:p>
            <a:pPr algn="just">
              <a:lnSpc>
                <a:spcPct val="115000"/>
              </a:lnSpc>
              <a:spcAft>
                <a:spcPts val="0"/>
              </a:spcAft>
            </a:pPr>
            <a:r>
              <a:rPr lang="es-MX" dirty="0">
                <a:latin typeface="Arial" panose="020B0604020202020204" pitchFamily="34" charset="0"/>
                <a:ea typeface="Calibri" panose="020F0502020204030204" pitchFamily="34" charset="0"/>
                <a:cs typeface="Times New Roman" panose="02020603050405020304" pitchFamily="18" charset="0"/>
              </a:rPr>
              <a:t>Dicho diagnóstico identificó una multiplicidad de problemas en la contratación de obra pública, como los siguientes: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1043189" y="2807591"/>
            <a:ext cx="9659155" cy="3416320"/>
          </a:xfrm>
          <a:prstGeom prst="rect">
            <a:avLst/>
          </a:prstGeom>
          <a:noFill/>
        </p:spPr>
        <p:txBody>
          <a:bodyPr wrap="square" rtlCol="0">
            <a:spAutoFit/>
          </a:bodyPr>
          <a:lstStyle/>
          <a:p>
            <a:pPr marL="285750" lvl="0" indent="-285750" algn="just">
              <a:buFont typeface="Arial" panose="020B0604020202020204" pitchFamily="34" charset="0"/>
              <a:buChar char="•"/>
            </a:pPr>
            <a:r>
              <a:rPr lang="es-MX" dirty="0">
                <a:latin typeface="Arial" panose="020B0604020202020204" pitchFamily="34" charset="0"/>
                <a:cs typeface="Arial" panose="020B0604020202020204" pitchFamily="34" charset="0"/>
              </a:rPr>
              <a:t>En materia de planeación y programación, existe un predominio de decisiones políticas sobre consideraciones técnicas</a:t>
            </a:r>
            <a:r>
              <a:rPr lang="es-MX" dirty="0" smtClean="0">
                <a:latin typeface="Arial" panose="020B0604020202020204" pitchFamily="34" charset="0"/>
                <a:cs typeface="Arial" panose="020B0604020202020204" pitchFamily="34" charset="0"/>
              </a:rPr>
              <a:t>.</a:t>
            </a:r>
          </a:p>
          <a:p>
            <a:pPr lvl="0" algn="just"/>
            <a:endParaRPr lang="es-MX"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MX" dirty="0">
                <a:latin typeface="Arial" panose="020B0604020202020204" pitchFamily="34" charset="0"/>
                <a:cs typeface="Arial" panose="020B0604020202020204" pitchFamily="34" charset="0"/>
              </a:rPr>
              <a:t>Insuficiente desarrollo de los proyectos ejecutivos aún cuando la Ley de Obras Públicas y Servicios Relacionados con las Mismas, establece como requisito contar con un proyecto ejecutivo terminado o con un gran de avance tal que permita la continuidad de los trabajos</a:t>
            </a:r>
            <a:r>
              <a:rPr lang="es-MX" dirty="0" smtClean="0">
                <a:latin typeface="Arial" panose="020B0604020202020204" pitchFamily="34" charset="0"/>
                <a:cs typeface="Arial" panose="020B0604020202020204" pitchFamily="34" charset="0"/>
              </a:rPr>
              <a:t>.</a:t>
            </a:r>
          </a:p>
          <a:p>
            <a:pPr lvl="0" algn="just"/>
            <a:endParaRPr lang="es-MX"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dirty="0">
                <a:latin typeface="Arial" panose="020B0604020202020204" pitchFamily="34" charset="0"/>
                <a:cs typeface="Arial" panose="020B0604020202020204" pitchFamily="34" charset="0"/>
              </a:rPr>
              <a:t>Ausencia o insuficiencia de estudios previos, indefiniciones en normas técnicas y de calidad para la ejecución de la obra; así como en las especificaciones generales y particulares de construcción; bases de licitación inadecuadas o incompletas; licitaciones mal evaluadas e insuficiencia d</a:t>
            </a:r>
            <a:r>
              <a:rPr lang="es-MX" dirty="0"/>
              <a:t>e </a:t>
            </a:r>
            <a:r>
              <a:rPr lang="es-MX" dirty="0" smtClean="0"/>
              <a:t>personal técnico capacitado.</a:t>
            </a:r>
            <a:endParaRPr lang="es-MX" dirty="0"/>
          </a:p>
        </p:txBody>
      </p:sp>
      <p:sp>
        <p:nvSpPr>
          <p:cNvPr id="5" name="Marcador de pie de página 4"/>
          <p:cNvSpPr>
            <a:spLocks noGrp="1"/>
          </p:cNvSpPr>
          <p:nvPr>
            <p:ph type="ftr" sz="quarter" idx="11"/>
          </p:nvPr>
        </p:nvSpPr>
        <p:spPr/>
        <p:txBody>
          <a:bodyPr/>
          <a:lstStyle/>
          <a:p>
            <a:r>
              <a:rPr lang="es-MX" smtClean="0"/>
              <a:t>CONTRATACIONES GUBERNAMENTALES ISAP AC</a:t>
            </a:r>
            <a:endParaRPr lang="es-MX"/>
          </a:p>
        </p:txBody>
      </p:sp>
      <p:sp>
        <p:nvSpPr>
          <p:cNvPr id="6" name="Marcador de número de diapositiva 5"/>
          <p:cNvSpPr>
            <a:spLocks noGrp="1"/>
          </p:cNvSpPr>
          <p:nvPr>
            <p:ph type="sldNum" sz="quarter" idx="12"/>
          </p:nvPr>
        </p:nvSpPr>
        <p:spPr/>
        <p:txBody>
          <a:bodyPr/>
          <a:lstStyle/>
          <a:p>
            <a:fld id="{7CC3CF0A-3C82-41E4-8764-1884BEC18322}" type="slidenum">
              <a:rPr lang="es-MX" smtClean="0"/>
              <a:t>10</a:t>
            </a:fld>
            <a:endParaRPr lang="es-MX"/>
          </a:p>
        </p:txBody>
      </p:sp>
    </p:spTree>
    <p:extLst>
      <p:ext uri="{BB962C8B-B14F-4D97-AF65-F5344CB8AC3E}">
        <p14:creationId xmlns:p14="http://schemas.microsoft.com/office/powerpoint/2010/main" val="562236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14400" y="669701"/>
            <a:ext cx="8229600" cy="3773341"/>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pPr>
            <a:r>
              <a:rPr lang="es-MX" dirty="0">
                <a:latin typeface="Arial" panose="020B0604020202020204" pitchFamily="34" charset="0"/>
                <a:ea typeface="Calibri" panose="020F0502020204030204" pitchFamily="34" charset="0"/>
                <a:cs typeface="Arial" panose="020B0604020202020204" pitchFamily="34" charset="0"/>
              </a:rPr>
              <a:t>Los plazos de ejecución pactados no corresponden a la realidad y complejidad de las obras, la entrega extemporánea del anticipo, el incumplimiento de las empresas contratistas y supervisoras de obra; falta de control en las subcontrataciones, la autorización de ampliaciones, precios extraordinarios o ajustes de costos; ausencia de supervisión y deficiente control de las obras.</a:t>
            </a:r>
            <a:endParaRPr lang="es-MX"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Symbol" panose="05050102010706020507" pitchFamily="18" charset="2"/>
              <a:buChar char=""/>
            </a:pPr>
            <a:r>
              <a:rPr lang="es-MX" dirty="0">
                <a:latin typeface="Arial" panose="020B0604020202020204" pitchFamily="34" charset="0"/>
                <a:ea typeface="Calibri" panose="020F0502020204030204" pitchFamily="34" charset="0"/>
                <a:cs typeface="Arial" panose="020B0604020202020204" pitchFamily="34" charset="0"/>
              </a:rPr>
              <a:t>No hay criterios transparentes y puntuales para la adjudicación o descalificación de ofertas</a:t>
            </a:r>
            <a:r>
              <a:rPr lang="es-MX" dirty="0" smtClean="0">
                <a:latin typeface="Arial" panose="020B0604020202020204" pitchFamily="34" charset="0"/>
                <a:ea typeface="Calibri" panose="020F0502020204030204" pitchFamily="34" charset="0"/>
                <a:cs typeface="Arial" panose="020B0604020202020204" pitchFamily="34" charset="0"/>
              </a:rPr>
              <a:t>.</a:t>
            </a:r>
          </a:p>
          <a:p>
            <a:pPr marL="342900" lvl="0" indent="-342900" algn="just">
              <a:lnSpc>
                <a:spcPct val="115000"/>
              </a:lnSpc>
              <a:spcAft>
                <a:spcPts val="0"/>
              </a:spcAft>
              <a:buFont typeface="Symbol" panose="05050102010706020507" pitchFamily="18" charset="2"/>
              <a:buChar char=""/>
            </a:pPr>
            <a:endParaRPr lang="es-MX" sz="16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spcAft>
                <a:spcPts val="0"/>
              </a:spcAft>
            </a:pPr>
            <a:r>
              <a:rPr lang="es-MX" sz="1600" u="sng" dirty="0">
                <a:hlinkClick r:id="rId3"/>
              </a:rPr>
              <a:t>https://</a:t>
            </a:r>
            <a:r>
              <a:rPr lang="es-MX" sz="2400" u="sng" dirty="0">
                <a:latin typeface="Arial" panose="020B0604020202020204" pitchFamily="34" charset="0"/>
                <a:cs typeface="Arial" panose="020B0604020202020204" pitchFamily="34" charset="0"/>
                <a:hlinkClick r:id="rId3"/>
              </a:rPr>
              <a:t>www.asf.gob.mx/uploads/61_Publicaciones_tecnicas/Separata_ObraPublica.pdf</a:t>
            </a:r>
            <a:r>
              <a:rPr lang="es-MX" sz="2400" dirty="0">
                <a:latin typeface="Arial" panose="020B0604020202020204" pitchFamily="34" charset="0"/>
                <a:cs typeface="Arial" panose="020B0604020202020204" pitchFamily="34" charset="0"/>
              </a:rPr>
              <a:t> </a:t>
            </a:r>
            <a:endParaRPr lang="es-MX"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Marcador de pie de página 2"/>
          <p:cNvSpPr>
            <a:spLocks noGrp="1"/>
          </p:cNvSpPr>
          <p:nvPr>
            <p:ph type="ftr" sz="quarter" idx="11"/>
          </p:nvPr>
        </p:nvSpPr>
        <p:spPr/>
        <p:txBody>
          <a:bodyPr/>
          <a:lstStyle/>
          <a:p>
            <a:r>
              <a:rPr lang="es-MX" smtClean="0"/>
              <a:t>CONTRATACIONES GUBERNAMENTALES ISAP AC</a:t>
            </a:r>
            <a:endParaRPr lang="es-MX"/>
          </a:p>
        </p:txBody>
      </p:sp>
      <p:sp>
        <p:nvSpPr>
          <p:cNvPr id="4" name="Marcador de número de diapositiva 3"/>
          <p:cNvSpPr>
            <a:spLocks noGrp="1"/>
          </p:cNvSpPr>
          <p:nvPr>
            <p:ph type="sldNum" sz="quarter" idx="12"/>
          </p:nvPr>
        </p:nvSpPr>
        <p:spPr/>
        <p:txBody>
          <a:bodyPr/>
          <a:lstStyle/>
          <a:p>
            <a:fld id="{7CC3CF0A-3C82-41E4-8764-1884BEC18322}" type="slidenum">
              <a:rPr lang="es-MX" smtClean="0"/>
              <a:t>11</a:t>
            </a:fld>
            <a:endParaRPr lang="es-MX"/>
          </a:p>
        </p:txBody>
      </p:sp>
    </p:spTree>
    <p:extLst>
      <p:ext uri="{BB962C8B-B14F-4D97-AF65-F5344CB8AC3E}">
        <p14:creationId xmlns:p14="http://schemas.microsoft.com/office/powerpoint/2010/main" val="1025916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83335" y="618186"/>
            <a:ext cx="10354614" cy="400110"/>
          </a:xfrm>
          <a:prstGeom prst="rect">
            <a:avLst/>
          </a:prstGeom>
          <a:noFill/>
        </p:spPr>
        <p:txBody>
          <a:bodyPr wrap="square" rtlCol="0">
            <a:spAutoFit/>
          </a:bodyPr>
          <a:lstStyle/>
          <a:p>
            <a:pPr algn="ctr"/>
            <a:r>
              <a:rPr lang="es-MX" sz="2000" dirty="0" smtClean="0">
                <a:latin typeface="Arial" panose="020B0604020202020204" pitchFamily="34" charset="0"/>
                <a:cs typeface="Arial" panose="020B0604020202020204" pitchFamily="34" charset="0"/>
              </a:rPr>
              <a:t>Las contrataciones gubernamentales como herramienta en la inversión publica</a:t>
            </a:r>
            <a:r>
              <a:rPr lang="es-MX" dirty="0" smtClean="0"/>
              <a:t>.</a:t>
            </a:r>
            <a:endParaRPr lang="es-MX" dirty="0"/>
          </a:p>
        </p:txBody>
      </p:sp>
      <p:sp>
        <p:nvSpPr>
          <p:cNvPr id="3" name="CuadroTexto 2"/>
          <p:cNvSpPr txBox="1"/>
          <p:nvPr/>
        </p:nvSpPr>
        <p:spPr>
          <a:xfrm>
            <a:off x="850005" y="2356831"/>
            <a:ext cx="8989453" cy="2308324"/>
          </a:xfrm>
          <a:prstGeom prst="rect">
            <a:avLst/>
          </a:prstGeom>
          <a:noFill/>
        </p:spPr>
        <p:txBody>
          <a:bodyPr wrap="square" rtlCol="0">
            <a:spAutoFit/>
          </a:bodyPr>
          <a:lstStyle/>
          <a:p>
            <a:pPr algn="just"/>
            <a:r>
              <a:rPr lang="es-MX" sz="2400" dirty="0" smtClean="0">
                <a:latin typeface="Arial" panose="020B0604020202020204" pitchFamily="34" charset="0"/>
                <a:cs typeface="Arial" panose="020B0604020202020204" pitchFamily="34" charset="0"/>
              </a:rPr>
              <a:t>Como hemos visto, en el macro proceso al </a:t>
            </a:r>
            <a:r>
              <a:rPr lang="es-MX" sz="2400" dirty="0">
                <a:latin typeface="Arial" panose="020B0604020202020204" pitchFamily="34" charset="0"/>
                <a:cs typeface="Arial" panose="020B0604020202020204" pitchFamily="34" charset="0"/>
              </a:rPr>
              <a:t>ser la inversión pública un detonante por la derrama de flujo en </a:t>
            </a:r>
            <a:r>
              <a:rPr lang="es-MX" sz="2400" dirty="0" smtClean="0">
                <a:latin typeface="Arial" panose="020B0604020202020204" pitchFamily="34" charset="0"/>
                <a:cs typeface="Arial" panose="020B0604020202020204" pitchFamily="34" charset="0"/>
              </a:rPr>
              <a:t>la </a:t>
            </a:r>
            <a:r>
              <a:rPr lang="es-MX" sz="2400" dirty="0">
                <a:latin typeface="Arial" panose="020B0604020202020204" pitchFamily="34" charset="0"/>
                <a:cs typeface="Arial" panose="020B0604020202020204" pitchFamily="34" charset="0"/>
              </a:rPr>
              <a:t>economía y sobre todo, por la construcción de satisfactores para los ciudadanos, se requiere de una herramienta que facilite que ésta se lleve a cabo de manera transparente, eficaz y eficiente, apegada de manera estricta a la legalidad</a:t>
            </a:r>
            <a:endParaRPr lang="es-MX" sz="2400" dirty="0">
              <a:latin typeface="Arial" panose="020B0604020202020204" pitchFamily="34" charset="0"/>
              <a:cs typeface="Arial" panose="020B0604020202020204" pitchFamily="34" charset="0"/>
            </a:endParaRPr>
          </a:p>
        </p:txBody>
      </p:sp>
      <p:sp>
        <p:nvSpPr>
          <p:cNvPr id="4" name="Marcador de pie de página 3"/>
          <p:cNvSpPr>
            <a:spLocks noGrp="1"/>
          </p:cNvSpPr>
          <p:nvPr>
            <p:ph type="ftr" sz="quarter" idx="11"/>
          </p:nvPr>
        </p:nvSpPr>
        <p:spPr/>
        <p:txBody>
          <a:bodyPr/>
          <a:lstStyle/>
          <a:p>
            <a:r>
              <a:rPr lang="es-MX" smtClean="0"/>
              <a:t>CONTRATACIONES GUBERNAMENTALES ISAP AC</a:t>
            </a:r>
            <a:endParaRPr lang="es-MX"/>
          </a:p>
        </p:txBody>
      </p:sp>
      <p:sp>
        <p:nvSpPr>
          <p:cNvPr id="5" name="Marcador de número de diapositiva 4"/>
          <p:cNvSpPr>
            <a:spLocks noGrp="1"/>
          </p:cNvSpPr>
          <p:nvPr>
            <p:ph type="sldNum" sz="quarter" idx="12"/>
          </p:nvPr>
        </p:nvSpPr>
        <p:spPr/>
        <p:txBody>
          <a:bodyPr/>
          <a:lstStyle/>
          <a:p>
            <a:fld id="{7CC3CF0A-3C82-41E4-8764-1884BEC18322}" type="slidenum">
              <a:rPr lang="es-MX" smtClean="0"/>
              <a:t>12</a:t>
            </a:fld>
            <a:endParaRPr lang="es-MX"/>
          </a:p>
        </p:txBody>
      </p:sp>
    </p:spTree>
    <p:extLst>
      <p:ext uri="{BB962C8B-B14F-4D97-AF65-F5344CB8AC3E}">
        <p14:creationId xmlns:p14="http://schemas.microsoft.com/office/powerpoint/2010/main" val="118176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uadroTexto 1"/>
          <p:cNvSpPr txBox="1"/>
          <p:nvPr/>
        </p:nvSpPr>
        <p:spPr>
          <a:xfrm>
            <a:off x="1545465" y="1390917"/>
            <a:ext cx="9221274" cy="3914085"/>
          </a:xfrm>
          <a:prstGeom prst="rect">
            <a:avLst/>
          </a:prstGeom>
          <a:noFill/>
        </p:spPr>
        <p:txBody>
          <a:bodyPr wrap="square" rtlCol="0">
            <a:spAutoFit/>
          </a:bodyPr>
          <a:lstStyle/>
          <a:p>
            <a:pPr algn="ctr">
              <a:lnSpc>
                <a:spcPct val="107000"/>
              </a:lnSpc>
              <a:spcAft>
                <a:spcPts val="800"/>
              </a:spcAft>
            </a:pPr>
            <a:r>
              <a:rPr lang="es-MX" sz="2400" b="1" dirty="0">
                <a:latin typeface="Arial" panose="020B0604020202020204" pitchFamily="34" charset="0"/>
                <a:ea typeface="Calibri" panose="020F0502020204030204" pitchFamily="34" charset="0"/>
                <a:cs typeface="Times New Roman" panose="02020603050405020304" pitchFamily="18" charset="0"/>
              </a:rPr>
              <a:t>Contrataciones gubernamentales</a:t>
            </a: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r>
              <a:rPr lang="es-MX" sz="2400" dirty="0">
                <a:latin typeface="Arial" panose="020B0604020202020204" pitchFamily="34" charset="0"/>
                <a:ea typeface="Calibri" panose="020F0502020204030204" pitchFamily="34" charset="0"/>
              </a:rPr>
              <a:t>El término es genérico, y le daremos una connotación de concepto,  se  refieren no solo al proceso mismo de la licitación, hasta la elaboración de los contratos, es un concepto integral que describe todo el mega proceso administrativo, es decir, es la ruta que sigue la inversión pública desde su etapa de planeación, hasta la etapa de evaluación,  de llevar a cabo el gasto de inversión del Estado, así como  los gastos inherentes a su operación y adquisiciones, para cumplir con los objetivos y metas de las acciones de gobierno</a:t>
            </a:r>
            <a:endParaRPr lang="es-MX" sz="2400" dirty="0"/>
          </a:p>
        </p:txBody>
      </p:sp>
      <p:sp>
        <p:nvSpPr>
          <p:cNvPr id="3" name="Marcador de pie de página 2"/>
          <p:cNvSpPr>
            <a:spLocks noGrp="1"/>
          </p:cNvSpPr>
          <p:nvPr>
            <p:ph type="ftr" sz="quarter" idx="11"/>
          </p:nvPr>
        </p:nvSpPr>
        <p:spPr/>
        <p:txBody>
          <a:bodyPr/>
          <a:lstStyle/>
          <a:p>
            <a:r>
              <a:rPr lang="es-MX" smtClean="0"/>
              <a:t>CONTRATACIONES GUBERNAMENTALES ISAP AC</a:t>
            </a:r>
            <a:endParaRPr lang="es-MX"/>
          </a:p>
        </p:txBody>
      </p:sp>
      <p:sp>
        <p:nvSpPr>
          <p:cNvPr id="4" name="Marcador de número de diapositiva 3"/>
          <p:cNvSpPr>
            <a:spLocks noGrp="1"/>
          </p:cNvSpPr>
          <p:nvPr>
            <p:ph type="sldNum" sz="quarter" idx="12"/>
          </p:nvPr>
        </p:nvSpPr>
        <p:spPr/>
        <p:txBody>
          <a:bodyPr/>
          <a:lstStyle/>
          <a:p>
            <a:fld id="{7CC3CF0A-3C82-41E4-8764-1884BEC18322}" type="slidenum">
              <a:rPr lang="es-MX" smtClean="0"/>
              <a:t>2</a:t>
            </a:fld>
            <a:endParaRPr lang="es-MX"/>
          </a:p>
        </p:txBody>
      </p:sp>
    </p:spTree>
    <p:extLst>
      <p:ext uri="{BB962C8B-B14F-4D97-AF65-F5344CB8AC3E}">
        <p14:creationId xmlns:p14="http://schemas.microsoft.com/office/powerpoint/2010/main" val="222479337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210614" y="1120462"/>
            <a:ext cx="7645220" cy="3822610"/>
          </a:xfrm>
          <a:prstGeom prst="rect">
            <a:avLst/>
          </a:prstGeom>
        </p:spPr>
      </p:pic>
      <p:sp>
        <p:nvSpPr>
          <p:cNvPr id="6" name="CuadroTexto 5"/>
          <p:cNvSpPr txBox="1"/>
          <p:nvPr/>
        </p:nvSpPr>
        <p:spPr>
          <a:xfrm>
            <a:off x="1244422" y="4752302"/>
            <a:ext cx="7443989" cy="1600438"/>
          </a:xfrm>
          <a:prstGeom prst="rect">
            <a:avLst/>
          </a:prstGeom>
          <a:noFill/>
        </p:spPr>
        <p:txBody>
          <a:bodyPr wrap="square" rtlCol="0">
            <a:spAutoFit/>
          </a:bodyPr>
          <a:lstStyle/>
          <a:p>
            <a:pPr algn="ctr"/>
            <a:endParaRPr lang="es-MX" b="1" dirty="0" smtClean="0">
              <a:solidFill>
                <a:prstClr val="black"/>
              </a:solidFill>
            </a:endParaRPr>
          </a:p>
          <a:p>
            <a:pPr algn="ctr"/>
            <a:r>
              <a:rPr lang="es-MX" sz="2000" b="1" dirty="0" smtClean="0">
                <a:solidFill>
                  <a:prstClr val="black"/>
                </a:solidFill>
                <a:latin typeface="Arial" panose="020B0604020202020204" pitchFamily="34" charset="0"/>
                <a:cs typeface="Arial" panose="020B0604020202020204" pitchFamily="34" charset="0"/>
              </a:rPr>
              <a:t>Gobierno Federal 1,979 UC   Gobierno Estatal 1,252 UC   </a:t>
            </a:r>
          </a:p>
          <a:p>
            <a:pPr algn="ctr"/>
            <a:r>
              <a:rPr lang="es-MX" sz="2000" b="1" dirty="0" smtClean="0">
                <a:solidFill>
                  <a:prstClr val="black"/>
                </a:solidFill>
                <a:latin typeface="Arial" panose="020B0604020202020204" pitchFamily="34" charset="0"/>
                <a:cs typeface="Arial" panose="020B0604020202020204" pitchFamily="34" charset="0"/>
              </a:rPr>
              <a:t>	Gobierno Municipal 2,324 UC</a:t>
            </a:r>
          </a:p>
          <a:p>
            <a:pPr algn="ctr"/>
            <a:endParaRPr lang="es-MX" sz="2000" b="1" dirty="0" smtClean="0">
              <a:solidFill>
                <a:prstClr val="black"/>
              </a:solidFill>
              <a:latin typeface="Arial" panose="020B0604020202020204" pitchFamily="34" charset="0"/>
              <a:cs typeface="Arial" panose="020B0604020202020204" pitchFamily="34" charset="0"/>
            </a:endParaRPr>
          </a:p>
          <a:p>
            <a:pPr algn="ctr"/>
            <a:r>
              <a:rPr lang="es-MX" sz="2000" b="1" dirty="0" smtClean="0">
                <a:solidFill>
                  <a:prstClr val="black"/>
                </a:solidFill>
                <a:latin typeface="Arial" panose="020B0604020202020204" pitchFamily="34" charset="0"/>
                <a:cs typeface="Arial" panose="020B0604020202020204" pitchFamily="34" charset="0"/>
              </a:rPr>
              <a:t>TOTAL DE UNIDADES COMPRADORAS 5,555</a:t>
            </a:r>
            <a:endParaRPr lang="es-MX" sz="2000" b="1" dirty="0">
              <a:solidFill>
                <a:prstClr val="black"/>
              </a:solidFill>
              <a:latin typeface="Arial" panose="020B0604020202020204" pitchFamily="34" charset="0"/>
              <a:cs typeface="Arial" panose="020B0604020202020204" pitchFamily="34" charset="0"/>
            </a:endParaRPr>
          </a:p>
        </p:txBody>
      </p:sp>
      <p:sp>
        <p:nvSpPr>
          <p:cNvPr id="7" name="CuadroTexto 6"/>
          <p:cNvSpPr txBox="1"/>
          <p:nvPr/>
        </p:nvSpPr>
        <p:spPr>
          <a:xfrm>
            <a:off x="1957589" y="321972"/>
            <a:ext cx="7598535" cy="461665"/>
          </a:xfrm>
          <a:prstGeom prst="rect">
            <a:avLst/>
          </a:prstGeom>
          <a:noFill/>
        </p:spPr>
        <p:txBody>
          <a:bodyPr wrap="square" rtlCol="0">
            <a:spAutoFit/>
          </a:bodyPr>
          <a:lstStyle/>
          <a:p>
            <a:r>
              <a:rPr lang="es-MX" sz="2400" dirty="0" smtClean="0">
                <a:solidFill>
                  <a:srgbClr val="5B9BD5">
                    <a:lumMod val="75000"/>
                  </a:srgbClr>
                </a:solidFill>
                <a:latin typeface="Arial" panose="020B0604020202020204" pitchFamily="34" charset="0"/>
                <a:cs typeface="Arial" panose="020B0604020202020204" pitchFamily="34" charset="0"/>
              </a:rPr>
              <a:t>https://compranet.hacienda.gob.mx/web/login.html</a:t>
            </a:r>
            <a:endParaRPr lang="es-MX" sz="2400" dirty="0">
              <a:solidFill>
                <a:srgbClr val="5B9BD5">
                  <a:lumMod val="75000"/>
                </a:srgbClr>
              </a:solidFill>
              <a:latin typeface="Arial" panose="020B0604020202020204" pitchFamily="34" charset="0"/>
              <a:cs typeface="Arial" panose="020B0604020202020204" pitchFamily="34" charset="0"/>
            </a:endParaRPr>
          </a:p>
        </p:txBody>
      </p:sp>
      <p:sp>
        <p:nvSpPr>
          <p:cNvPr id="2" name="Marcador de pie de página 1"/>
          <p:cNvSpPr>
            <a:spLocks noGrp="1"/>
          </p:cNvSpPr>
          <p:nvPr>
            <p:ph type="ftr" sz="quarter" idx="11"/>
          </p:nvPr>
        </p:nvSpPr>
        <p:spPr/>
        <p:txBody>
          <a:bodyPr/>
          <a:lstStyle/>
          <a:p>
            <a:r>
              <a:rPr lang="es-MX" smtClean="0"/>
              <a:t>CONTRATACIONES GUBERNAMENTALES ISAP AC</a:t>
            </a:r>
            <a:endParaRPr lang="es-MX"/>
          </a:p>
        </p:txBody>
      </p:sp>
      <p:sp>
        <p:nvSpPr>
          <p:cNvPr id="3" name="Marcador de número de diapositiva 2"/>
          <p:cNvSpPr>
            <a:spLocks noGrp="1"/>
          </p:cNvSpPr>
          <p:nvPr>
            <p:ph type="sldNum" sz="quarter" idx="12"/>
          </p:nvPr>
        </p:nvSpPr>
        <p:spPr/>
        <p:txBody>
          <a:bodyPr/>
          <a:lstStyle/>
          <a:p>
            <a:fld id="{7CC3CF0A-3C82-41E4-8764-1884BEC18322}" type="slidenum">
              <a:rPr lang="es-MX" smtClean="0"/>
              <a:t>3</a:t>
            </a:fld>
            <a:endParaRPr lang="es-MX"/>
          </a:p>
        </p:txBody>
      </p:sp>
    </p:spTree>
    <p:extLst>
      <p:ext uri="{BB962C8B-B14F-4D97-AF65-F5344CB8AC3E}">
        <p14:creationId xmlns:p14="http://schemas.microsoft.com/office/powerpoint/2010/main" val="1940999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571223" y="566670"/>
            <a:ext cx="8216721" cy="1017431"/>
          </a:xfrm>
          <a:prstGeom prst="rect">
            <a:avLst/>
          </a:prstGeom>
          <a:noFill/>
        </p:spPr>
        <p:txBody>
          <a:bodyPr wrap="square" rtlCol="0">
            <a:spAutoFit/>
          </a:bodyPr>
          <a:lstStyle/>
          <a:p>
            <a:endParaRPr lang="es-MX" dirty="0">
              <a:solidFill>
                <a:prstClr val="black"/>
              </a:solidFill>
            </a:endParaRPr>
          </a:p>
        </p:txBody>
      </p:sp>
      <p:pic>
        <p:nvPicPr>
          <p:cNvPr id="5" name="Imagen 4"/>
          <p:cNvPicPr>
            <a:picLocks noChangeAspect="1"/>
          </p:cNvPicPr>
          <p:nvPr/>
        </p:nvPicPr>
        <p:blipFill>
          <a:blip r:embed="rId2"/>
          <a:stretch>
            <a:fillRect/>
          </a:stretch>
        </p:blipFill>
        <p:spPr>
          <a:xfrm>
            <a:off x="1004552" y="291601"/>
            <a:ext cx="9976856" cy="6147836"/>
          </a:xfrm>
          <a:prstGeom prst="rect">
            <a:avLst/>
          </a:prstGeom>
        </p:spPr>
      </p:pic>
      <p:sp>
        <p:nvSpPr>
          <p:cNvPr id="2" name="Marcador de pie de página 1"/>
          <p:cNvSpPr>
            <a:spLocks noGrp="1"/>
          </p:cNvSpPr>
          <p:nvPr>
            <p:ph type="ftr" sz="quarter" idx="11"/>
          </p:nvPr>
        </p:nvSpPr>
        <p:spPr/>
        <p:txBody>
          <a:bodyPr/>
          <a:lstStyle/>
          <a:p>
            <a:r>
              <a:rPr lang="es-MX" smtClean="0"/>
              <a:t>CONTRATACIONES GUBERNAMENTALES ISAP AC</a:t>
            </a:r>
            <a:endParaRPr lang="es-MX"/>
          </a:p>
        </p:txBody>
      </p:sp>
      <p:sp>
        <p:nvSpPr>
          <p:cNvPr id="4" name="Marcador de número de diapositiva 3"/>
          <p:cNvSpPr>
            <a:spLocks noGrp="1"/>
          </p:cNvSpPr>
          <p:nvPr>
            <p:ph type="sldNum" sz="quarter" idx="12"/>
          </p:nvPr>
        </p:nvSpPr>
        <p:spPr/>
        <p:txBody>
          <a:bodyPr/>
          <a:lstStyle/>
          <a:p>
            <a:fld id="{7CC3CF0A-3C82-41E4-8764-1884BEC18322}" type="slidenum">
              <a:rPr lang="es-MX" smtClean="0"/>
              <a:t>4</a:t>
            </a:fld>
            <a:endParaRPr lang="es-MX"/>
          </a:p>
        </p:txBody>
      </p:sp>
    </p:spTree>
    <p:extLst>
      <p:ext uri="{BB962C8B-B14F-4D97-AF65-F5344CB8AC3E}">
        <p14:creationId xmlns:p14="http://schemas.microsoft.com/office/powerpoint/2010/main" val="938190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427207" y="176815"/>
            <a:ext cx="8631193" cy="5898497"/>
          </a:xfrm>
          <a:prstGeom prst="rect">
            <a:avLst/>
          </a:prstGeom>
        </p:spPr>
      </p:pic>
      <p:sp>
        <p:nvSpPr>
          <p:cNvPr id="3" name="Marcador de pie de página 2"/>
          <p:cNvSpPr>
            <a:spLocks noGrp="1"/>
          </p:cNvSpPr>
          <p:nvPr>
            <p:ph type="ftr" sz="quarter" idx="11"/>
          </p:nvPr>
        </p:nvSpPr>
        <p:spPr/>
        <p:txBody>
          <a:bodyPr/>
          <a:lstStyle/>
          <a:p>
            <a:r>
              <a:rPr lang="es-MX" smtClean="0"/>
              <a:t>CONTRATACIONES GUBERNAMENTALES ISAP AC</a:t>
            </a:r>
            <a:endParaRPr lang="es-MX"/>
          </a:p>
        </p:txBody>
      </p:sp>
      <p:sp>
        <p:nvSpPr>
          <p:cNvPr id="4" name="Marcador de número de diapositiva 3"/>
          <p:cNvSpPr>
            <a:spLocks noGrp="1"/>
          </p:cNvSpPr>
          <p:nvPr>
            <p:ph type="sldNum" sz="quarter" idx="12"/>
          </p:nvPr>
        </p:nvSpPr>
        <p:spPr/>
        <p:txBody>
          <a:bodyPr/>
          <a:lstStyle/>
          <a:p>
            <a:fld id="{7CC3CF0A-3C82-41E4-8764-1884BEC18322}" type="slidenum">
              <a:rPr lang="es-MX" smtClean="0"/>
              <a:t>5</a:t>
            </a:fld>
            <a:endParaRPr lang="es-MX"/>
          </a:p>
        </p:txBody>
      </p:sp>
    </p:spTree>
    <p:extLst>
      <p:ext uri="{BB962C8B-B14F-4D97-AF65-F5344CB8AC3E}">
        <p14:creationId xmlns:p14="http://schemas.microsoft.com/office/powerpoint/2010/main" val="3097909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blob:null/3ff41eaf-cf2e-4e06-900a-b5f1d025eb77"/>
          <p:cNvSpPr>
            <a:spLocks noChangeAspect="1" noChangeArrowheads="1"/>
          </p:cNvSpPr>
          <p:nvPr/>
        </p:nvSpPr>
        <p:spPr bwMode="auto">
          <a:xfrm>
            <a:off x="2885897" y="167145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solidFill>
                <a:prstClr val="black"/>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975" y="886952"/>
            <a:ext cx="8937938" cy="5526625"/>
          </a:xfrm>
          <a:prstGeom prst="rect">
            <a:avLst/>
          </a:prstGeom>
        </p:spPr>
      </p:pic>
      <p:sp>
        <p:nvSpPr>
          <p:cNvPr id="5" name="CuadroTexto 4"/>
          <p:cNvSpPr txBox="1"/>
          <p:nvPr/>
        </p:nvSpPr>
        <p:spPr>
          <a:xfrm>
            <a:off x="3190697" y="360608"/>
            <a:ext cx="6301033" cy="646331"/>
          </a:xfrm>
          <a:prstGeom prst="rect">
            <a:avLst/>
          </a:prstGeom>
          <a:noFill/>
        </p:spPr>
        <p:txBody>
          <a:bodyPr wrap="square" rtlCol="0">
            <a:spAutoFit/>
          </a:bodyPr>
          <a:lstStyle/>
          <a:p>
            <a:r>
              <a:rPr lang="es-MX" dirty="0" smtClean="0">
                <a:solidFill>
                  <a:prstClr val="black"/>
                </a:solidFill>
              </a:rPr>
              <a:t>Numero de contratos 2020</a:t>
            </a:r>
          </a:p>
          <a:p>
            <a:endParaRPr lang="es-MX" dirty="0">
              <a:solidFill>
                <a:prstClr val="black"/>
              </a:solidFill>
            </a:endParaRPr>
          </a:p>
        </p:txBody>
      </p:sp>
      <p:sp>
        <p:nvSpPr>
          <p:cNvPr id="3" name="Marcador de pie de página 2"/>
          <p:cNvSpPr>
            <a:spLocks noGrp="1"/>
          </p:cNvSpPr>
          <p:nvPr>
            <p:ph type="ftr" sz="quarter" idx="11"/>
          </p:nvPr>
        </p:nvSpPr>
        <p:spPr/>
        <p:txBody>
          <a:bodyPr/>
          <a:lstStyle/>
          <a:p>
            <a:r>
              <a:rPr lang="es-MX" smtClean="0"/>
              <a:t>CONTRATACIONES GUBERNAMENTALES ISAP AC</a:t>
            </a:r>
            <a:endParaRPr lang="es-MX"/>
          </a:p>
        </p:txBody>
      </p:sp>
      <p:sp>
        <p:nvSpPr>
          <p:cNvPr id="6" name="Marcador de número de diapositiva 5"/>
          <p:cNvSpPr>
            <a:spLocks noGrp="1"/>
          </p:cNvSpPr>
          <p:nvPr>
            <p:ph type="sldNum" sz="quarter" idx="12"/>
          </p:nvPr>
        </p:nvSpPr>
        <p:spPr/>
        <p:txBody>
          <a:bodyPr/>
          <a:lstStyle/>
          <a:p>
            <a:fld id="{7CC3CF0A-3C82-41E4-8764-1884BEC18322}" type="slidenum">
              <a:rPr lang="es-MX" smtClean="0"/>
              <a:t>6</a:t>
            </a:fld>
            <a:endParaRPr lang="es-MX"/>
          </a:p>
        </p:txBody>
      </p:sp>
    </p:spTree>
    <p:extLst>
      <p:ext uri="{BB962C8B-B14F-4D97-AF65-F5344CB8AC3E}">
        <p14:creationId xmlns:p14="http://schemas.microsoft.com/office/powerpoint/2010/main" val="2238716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4558" y="806376"/>
            <a:ext cx="8339422" cy="5156542"/>
          </a:xfrm>
          <a:prstGeom prst="rect">
            <a:avLst/>
          </a:prstGeom>
        </p:spPr>
      </p:pic>
      <p:sp>
        <p:nvSpPr>
          <p:cNvPr id="3" name="CuadroTexto 2"/>
          <p:cNvSpPr txBox="1"/>
          <p:nvPr/>
        </p:nvSpPr>
        <p:spPr>
          <a:xfrm>
            <a:off x="2614411" y="347730"/>
            <a:ext cx="6194738" cy="923330"/>
          </a:xfrm>
          <a:prstGeom prst="rect">
            <a:avLst/>
          </a:prstGeom>
          <a:noFill/>
        </p:spPr>
        <p:txBody>
          <a:bodyPr wrap="square" rtlCol="0">
            <a:spAutoFit/>
          </a:bodyPr>
          <a:lstStyle/>
          <a:p>
            <a:pPr algn="ctr"/>
            <a:r>
              <a:rPr lang="es-MX" b="1" dirty="0" smtClean="0">
                <a:solidFill>
                  <a:srgbClr val="FF0000"/>
                </a:solidFill>
              </a:rPr>
              <a:t>Montos contratados por tipo de </a:t>
            </a:r>
            <a:r>
              <a:rPr lang="es-MX" b="1" dirty="0" smtClean="0">
                <a:solidFill>
                  <a:srgbClr val="FF0000"/>
                </a:solidFill>
              </a:rPr>
              <a:t>adjudicación</a:t>
            </a:r>
          </a:p>
          <a:p>
            <a:pPr algn="ctr"/>
            <a:r>
              <a:rPr lang="es-MX" b="1" dirty="0" smtClean="0">
                <a:solidFill>
                  <a:srgbClr val="FF0000"/>
                </a:solidFill>
              </a:rPr>
              <a:t>2020</a:t>
            </a:r>
            <a:endParaRPr lang="es-MX" b="1" dirty="0" smtClean="0">
              <a:solidFill>
                <a:srgbClr val="FF0000"/>
              </a:solidFill>
            </a:endParaRPr>
          </a:p>
          <a:p>
            <a:endParaRPr lang="es-MX" b="1" dirty="0">
              <a:solidFill>
                <a:srgbClr val="FF0000"/>
              </a:solidFill>
            </a:endParaRPr>
          </a:p>
        </p:txBody>
      </p:sp>
      <p:sp>
        <p:nvSpPr>
          <p:cNvPr id="4" name="Flecha abajo 3"/>
          <p:cNvSpPr/>
          <p:nvPr/>
        </p:nvSpPr>
        <p:spPr>
          <a:xfrm>
            <a:off x="721217" y="1983346"/>
            <a:ext cx="1133341" cy="7083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 name="CuadroTexto 4"/>
          <p:cNvSpPr txBox="1"/>
          <p:nvPr/>
        </p:nvSpPr>
        <p:spPr>
          <a:xfrm>
            <a:off x="347730" y="3142445"/>
            <a:ext cx="1506828" cy="1200329"/>
          </a:xfrm>
          <a:prstGeom prst="rect">
            <a:avLst/>
          </a:prstGeom>
          <a:noFill/>
        </p:spPr>
        <p:txBody>
          <a:bodyPr wrap="square" rtlCol="0">
            <a:spAutoFit/>
          </a:bodyPr>
          <a:lstStyle/>
          <a:p>
            <a:r>
              <a:rPr lang="es-MX" dirty="0" smtClean="0">
                <a:solidFill>
                  <a:prstClr val="black"/>
                </a:solidFill>
              </a:rPr>
              <a:t>Miles de millones de pesos</a:t>
            </a:r>
          </a:p>
          <a:p>
            <a:endParaRPr lang="es-MX" dirty="0">
              <a:solidFill>
                <a:prstClr val="black"/>
              </a:solidFill>
            </a:endParaRPr>
          </a:p>
        </p:txBody>
      </p:sp>
      <p:sp>
        <p:nvSpPr>
          <p:cNvPr id="6" name="CuadroTexto 5"/>
          <p:cNvSpPr txBox="1"/>
          <p:nvPr/>
        </p:nvSpPr>
        <p:spPr>
          <a:xfrm>
            <a:off x="347730" y="4342774"/>
            <a:ext cx="1622738" cy="646331"/>
          </a:xfrm>
          <a:prstGeom prst="rect">
            <a:avLst/>
          </a:prstGeom>
          <a:noFill/>
        </p:spPr>
        <p:txBody>
          <a:bodyPr wrap="square" rtlCol="0">
            <a:spAutoFit/>
          </a:bodyPr>
          <a:lstStyle/>
          <a:p>
            <a:r>
              <a:rPr lang="es-MX" b="1" u="sng" dirty="0" smtClean="0">
                <a:solidFill>
                  <a:srgbClr val="FF0000"/>
                </a:solidFill>
                <a:latin typeface="Arial" panose="020B0604020202020204" pitchFamily="34" charset="0"/>
                <a:cs typeface="Arial" panose="020B0604020202020204" pitchFamily="34" charset="0"/>
              </a:rPr>
              <a:t>$ 212,155.0</a:t>
            </a:r>
          </a:p>
          <a:p>
            <a:endParaRPr lang="es-MX" dirty="0"/>
          </a:p>
        </p:txBody>
      </p:sp>
      <p:sp>
        <p:nvSpPr>
          <p:cNvPr id="7" name="CuadroTexto 6"/>
          <p:cNvSpPr txBox="1"/>
          <p:nvPr/>
        </p:nvSpPr>
        <p:spPr>
          <a:xfrm>
            <a:off x="3400023" y="5267460"/>
            <a:ext cx="991673" cy="369332"/>
          </a:xfrm>
          <a:prstGeom prst="rect">
            <a:avLst/>
          </a:prstGeom>
          <a:noFill/>
        </p:spPr>
        <p:txBody>
          <a:bodyPr wrap="square" rtlCol="0">
            <a:spAutoFit/>
          </a:bodyPr>
          <a:lstStyle/>
          <a:p>
            <a:r>
              <a:rPr lang="es-MX" b="1" dirty="0" smtClean="0">
                <a:solidFill>
                  <a:srgbClr val="FF0000"/>
                </a:solidFill>
              </a:rPr>
              <a:t>37.4 </a:t>
            </a:r>
            <a:r>
              <a:rPr lang="es-MX" b="1" dirty="0">
                <a:solidFill>
                  <a:srgbClr val="FF0000"/>
                </a:solidFill>
              </a:rPr>
              <a:t>%</a:t>
            </a:r>
          </a:p>
        </p:txBody>
      </p:sp>
      <p:sp>
        <p:nvSpPr>
          <p:cNvPr id="8" name="CuadroTexto 7"/>
          <p:cNvSpPr txBox="1"/>
          <p:nvPr/>
        </p:nvSpPr>
        <p:spPr>
          <a:xfrm>
            <a:off x="5679583" y="5190182"/>
            <a:ext cx="978795" cy="369332"/>
          </a:xfrm>
          <a:prstGeom prst="rect">
            <a:avLst/>
          </a:prstGeom>
          <a:noFill/>
        </p:spPr>
        <p:txBody>
          <a:bodyPr wrap="square" rtlCol="0">
            <a:spAutoFit/>
          </a:bodyPr>
          <a:lstStyle/>
          <a:p>
            <a:r>
              <a:rPr lang="es-MX" b="1" dirty="0" smtClean="0">
                <a:solidFill>
                  <a:srgbClr val="FF0000"/>
                </a:solidFill>
              </a:rPr>
              <a:t>4.4 %</a:t>
            </a:r>
            <a:endParaRPr lang="es-MX" b="1" dirty="0">
              <a:solidFill>
                <a:srgbClr val="FF0000"/>
              </a:solidFill>
            </a:endParaRPr>
          </a:p>
        </p:txBody>
      </p:sp>
      <p:sp>
        <p:nvSpPr>
          <p:cNvPr id="9" name="CuadroTexto 8"/>
          <p:cNvSpPr txBox="1"/>
          <p:nvPr/>
        </p:nvSpPr>
        <p:spPr>
          <a:xfrm>
            <a:off x="7650051" y="5318976"/>
            <a:ext cx="965915" cy="646331"/>
          </a:xfrm>
          <a:prstGeom prst="rect">
            <a:avLst/>
          </a:prstGeom>
          <a:noFill/>
        </p:spPr>
        <p:txBody>
          <a:bodyPr wrap="square" rtlCol="0">
            <a:spAutoFit/>
          </a:bodyPr>
          <a:lstStyle/>
          <a:p>
            <a:r>
              <a:rPr lang="es-MX" b="1" dirty="0" smtClean="0">
                <a:solidFill>
                  <a:srgbClr val="FF0000"/>
                </a:solidFill>
              </a:rPr>
              <a:t>58.2%</a:t>
            </a:r>
          </a:p>
          <a:p>
            <a:endParaRPr lang="es-MX" dirty="0"/>
          </a:p>
        </p:txBody>
      </p:sp>
      <p:sp>
        <p:nvSpPr>
          <p:cNvPr id="10" name="Marcador de pie de página 9"/>
          <p:cNvSpPr>
            <a:spLocks noGrp="1"/>
          </p:cNvSpPr>
          <p:nvPr>
            <p:ph type="ftr" sz="quarter" idx="11"/>
          </p:nvPr>
        </p:nvSpPr>
        <p:spPr/>
        <p:txBody>
          <a:bodyPr/>
          <a:lstStyle/>
          <a:p>
            <a:r>
              <a:rPr lang="es-MX" smtClean="0"/>
              <a:t>CONTRATACIONES GUBERNAMENTALES ISAP AC</a:t>
            </a:r>
            <a:endParaRPr lang="es-MX"/>
          </a:p>
        </p:txBody>
      </p:sp>
      <p:sp>
        <p:nvSpPr>
          <p:cNvPr id="11" name="Marcador de número de diapositiva 10"/>
          <p:cNvSpPr>
            <a:spLocks noGrp="1"/>
          </p:cNvSpPr>
          <p:nvPr>
            <p:ph type="sldNum" sz="quarter" idx="12"/>
          </p:nvPr>
        </p:nvSpPr>
        <p:spPr/>
        <p:txBody>
          <a:bodyPr/>
          <a:lstStyle/>
          <a:p>
            <a:fld id="{7CC3CF0A-3C82-41E4-8764-1884BEC18322}" type="slidenum">
              <a:rPr lang="es-MX" smtClean="0"/>
              <a:t>7</a:t>
            </a:fld>
            <a:endParaRPr lang="es-MX"/>
          </a:p>
        </p:txBody>
      </p:sp>
    </p:spTree>
    <p:extLst>
      <p:ext uri="{BB962C8B-B14F-4D97-AF65-F5344CB8AC3E}">
        <p14:creationId xmlns:p14="http://schemas.microsoft.com/office/powerpoint/2010/main" val="2500125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8642" y="1622734"/>
            <a:ext cx="9002333" cy="2308324"/>
          </a:xfrm>
          <a:prstGeom prst="rect">
            <a:avLst/>
          </a:prstGeom>
          <a:noFill/>
        </p:spPr>
        <p:txBody>
          <a:bodyPr wrap="square" rtlCol="0">
            <a:spAutoFit/>
          </a:bodyPr>
          <a:lstStyle/>
          <a:p>
            <a:pPr lvl="0" algn="just"/>
            <a:r>
              <a:rPr lang="es-MX" sz="2000" dirty="0" smtClean="0"/>
              <a:t>I</a:t>
            </a:r>
            <a:r>
              <a:rPr lang="es-MX" sz="2400" b="1" dirty="0" smtClean="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Planeación </a:t>
            </a:r>
            <a:r>
              <a:rPr lang="es-MX" sz="2000" b="1" dirty="0">
                <a:latin typeface="Arial" panose="020B0604020202020204" pitchFamily="34" charset="0"/>
                <a:cs typeface="Arial" panose="020B0604020202020204" pitchFamily="34" charset="0"/>
              </a:rPr>
              <a:t>y Presupuestación</a:t>
            </a:r>
            <a:r>
              <a:rPr lang="es-MX" sz="2000" dirty="0" smtClean="0">
                <a:latin typeface="Arial" panose="020B0604020202020204" pitchFamily="34" charset="0"/>
                <a:cs typeface="Arial" panose="020B0604020202020204" pitchFamily="34" charset="0"/>
              </a:rPr>
              <a:t>:</a:t>
            </a:r>
          </a:p>
          <a:p>
            <a:pPr lvl="0" algn="just"/>
            <a:endParaRPr lang="es-MX" sz="2000" dirty="0">
              <a:latin typeface="Arial" panose="020B0604020202020204" pitchFamily="34" charset="0"/>
              <a:cs typeface="Arial" panose="020B0604020202020204" pitchFamily="34" charset="0"/>
            </a:endParaRPr>
          </a:p>
          <a:p>
            <a:pPr lvl="0" algn="just"/>
            <a:r>
              <a:rPr lang="es-MX" sz="2000" dirty="0" smtClean="0">
                <a:latin typeface="Arial" panose="020B0604020202020204" pitchFamily="34" charset="0"/>
                <a:cs typeface="Arial" panose="020B0604020202020204" pitchFamily="34" charset="0"/>
              </a:rPr>
              <a:t>   </a:t>
            </a:r>
            <a:r>
              <a:rPr lang="es-MX" sz="2000" dirty="0" smtClean="0">
                <a:latin typeface="Arial" panose="020B0604020202020204" pitchFamily="34" charset="0"/>
                <a:cs typeface="Arial" panose="020B0604020202020204" pitchFamily="34" charset="0"/>
              </a:rPr>
              <a:t>a) Ley </a:t>
            </a:r>
            <a:r>
              <a:rPr lang="es-MX" sz="2000" dirty="0">
                <a:latin typeface="Arial" panose="020B0604020202020204" pitchFamily="34" charset="0"/>
                <a:cs typeface="Arial" panose="020B0604020202020204" pitchFamily="34" charset="0"/>
              </a:rPr>
              <a:t>federal de presupuesto y responsabilidad Hacendaria, que reglamenta el Art. </a:t>
            </a:r>
            <a:r>
              <a:rPr lang="es-MX" sz="2000" dirty="0" smtClean="0">
                <a:latin typeface="Arial" panose="020B0604020202020204" pitchFamily="34" charset="0"/>
                <a:cs typeface="Arial" panose="020B0604020202020204" pitchFamily="34" charset="0"/>
              </a:rPr>
              <a:t>4 </a:t>
            </a:r>
            <a:r>
              <a:rPr lang="es-MX" sz="2000" dirty="0">
                <a:latin typeface="Arial" panose="020B0604020202020204" pitchFamily="34" charset="0"/>
                <a:cs typeface="Arial" panose="020B0604020202020204" pitchFamily="34" charset="0"/>
              </a:rPr>
              <a:t>fracción IV, 75, 126, 127, 134 de la Constitución Política de los Estado Unidos </a:t>
            </a:r>
            <a:r>
              <a:rPr lang="es-MX" sz="2000" dirty="0" smtClean="0">
                <a:latin typeface="Arial" panose="020B0604020202020204" pitchFamily="34" charset="0"/>
                <a:cs typeface="Arial" panose="020B0604020202020204" pitchFamily="34" charset="0"/>
              </a:rPr>
              <a:t>Mexicanos</a:t>
            </a:r>
          </a:p>
          <a:p>
            <a:pPr lvl="0" algn="just"/>
            <a:endParaRPr lang="es-MX" sz="2000" dirty="0">
              <a:latin typeface="Arial" panose="020B0604020202020204" pitchFamily="34" charset="0"/>
              <a:cs typeface="Arial" panose="020B0604020202020204" pitchFamily="34" charset="0"/>
            </a:endParaRPr>
          </a:p>
          <a:p>
            <a:pPr lvl="0" algn="just"/>
            <a:r>
              <a:rPr lang="es-MX" sz="2000" dirty="0" smtClean="0">
                <a:latin typeface="Arial" panose="020B0604020202020204" pitchFamily="34" charset="0"/>
                <a:cs typeface="Arial" panose="020B0604020202020204" pitchFamily="34" charset="0"/>
              </a:rPr>
              <a:t>b) Presupuesto </a:t>
            </a:r>
            <a:r>
              <a:rPr lang="es-MX" sz="2000" dirty="0">
                <a:latin typeface="Arial" panose="020B0604020202020204" pitchFamily="34" charset="0"/>
                <a:cs typeface="Arial" panose="020B0604020202020204" pitchFamily="34" charset="0"/>
              </a:rPr>
              <a:t>de Egresos de la federación </a:t>
            </a:r>
          </a:p>
        </p:txBody>
      </p:sp>
      <p:sp>
        <p:nvSpPr>
          <p:cNvPr id="4" name="CuadroTexto 3"/>
          <p:cNvSpPr txBox="1"/>
          <p:nvPr/>
        </p:nvSpPr>
        <p:spPr>
          <a:xfrm>
            <a:off x="914400" y="4082596"/>
            <a:ext cx="9015211" cy="2000548"/>
          </a:xfrm>
          <a:prstGeom prst="rect">
            <a:avLst/>
          </a:prstGeom>
          <a:noFill/>
        </p:spPr>
        <p:txBody>
          <a:bodyPr wrap="square" rtlCol="0">
            <a:spAutoFit/>
          </a:bodyPr>
          <a:lstStyle/>
          <a:p>
            <a:pPr lvl="0"/>
            <a:r>
              <a:rPr lang="es-MX" dirty="0" smtClean="0"/>
              <a:t>II</a:t>
            </a:r>
            <a:r>
              <a:rPr lang="es-MX" sz="2400" dirty="0" smtClean="0">
                <a:latin typeface="Arial" panose="020B0604020202020204" pitchFamily="34" charset="0"/>
                <a:cs typeface="Arial" panose="020B0604020202020204" pitchFamily="34" charset="0"/>
              </a:rPr>
              <a:t>.- </a:t>
            </a:r>
            <a:r>
              <a:rPr lang="es-MX" sz="2000" b="1" dirty="0">
                <a:latin typeface="Arial" panose="020B0604020202020204" pitchFamily="34" charset="0"/>
                <a:cs typeface="Arial" panose="020B0604020202020204" pitchFamily="34" charset="0"/>
              </a:rPr>
              <a:t>Proceso de Contratación</a:t>
            </a:r>
            <a:r>
              <a:rPr lang="es-MX" sz="2000" dirty="0" smtClean="0">
                <a:latin typeface="Arial" panose="020B0604020202020204" pitchFamily="34" charset="0"/>
                <a:cs typeface="Arial" panose="020B0604020202020204" pitchFamily="34" charset="0"/>
              </a:rPr>
              <a:t>.</a:t>
            </a:r>
          </a:p>
          <a:p>
            <a:pPr lvl="0"/>
            <a:endParaRPr lang="es-MX" sz="2000" dirty="0" smtClean="0">
              <a:latin typeface="Arial" panose="020B0604020202020204" pitchFamily="34" charset="0"/>
              <a:cs typeface="Arial" panose="020B0604020202020204" pitchFamily="34" charset="0"/>
            </a:endParaRPr>
          </a:p>
          <a:p>
            <a:pPr lvl="0"/>
            <a:r>
              <a:rPr lang="es-MX" sz="2000" dirty="0" smtClean="0">
                <a:latin typeface="Arial" panose="020B0604020202020204" pitchFamily="34" charset="0"/>
                <a:cs typeface="Arial" panose="020B0604020202020204" pitchFamily="34" charset="0"/>
              </a:rPr>
              <a:t> </a:t>
            </a:r>
            <a:r>
              <a:rPr lang="es-MX" sz="2000" dirty="0" smtClean="0">
                <a:latin typeface="Arial" panose="020B0604020202020204" pitchFamily="34" charset="0"/>
                <a:cs typeface="Arial" panose="020B0604020202020204" pitchFamily="34" charset="0"/>
              </a:rPr>
              <a:t>a)  Ley </a:t>
            </a:r>
            <a:r>
              <a:rPr lang="es-MX" sz="2000" dirty="0">
                <a:latin typeface="Arial" panose="020B0604020202020204" pitchFamily="34" charset="0"/>
                <a:cs typeface="Arial" panose="020B0604020202020204" pitchFamily="34" charset="0"/>
              </a:rPr>
              <a:t>de Obras Públicas y servicios relacionados con las mismas y su Reglamento</a:t>
            </a:r>
          </a:p>
          <a:p>
            <a:r>
              <a:rPr lang="es-MX" sz="2000" dirty="0" smtClean="0">
                <a:latin typeface="Arial" panose="020B0604020202020204" pitchFamily="34" charset="0"/>
                <a:cs typeface="Arial" panose="020B0604020202020204" pitchFamily="34" charset="0"/>
              </a:rPr>
              <a:t>  b) Ley </a:t>
            </a:r>
            <a:r>
              <a:rPr lang="es-MX" sz="2000" dirty="0">
                <a:latin typeface="Arial" panose="020B0604020202020204" pitchFamily="34" charset="0"/>
                <a:cs typeface="Arial" panose="020B0604020202020204" pitchFamily="34" charset="0"/>
              </a:rPr>
              <a:t>de Adquisiciones, arrendamiento y servicios del sector público y su reglamento</a:t>
            </a:r>
          </a:p>
        </p:txBody>
      </p:sp>
      <p:sp>
        <p:nvSpPr>
          <p:cNvPr id="5" name="CuadroTexto 4"/>
          <p:cNvSpPr txBox="1"/>
          <p:nvPr/>
        </p:nvSpPr>
        <p:spPr>
          <a:xfrm>
            <a:off x="817808" y="540913"/>
            <a:ext cx="9144000" cy="677108"/>
          </a:xfrm>
          <a:prstGeom prst="rect">
            <a:avLst/>
          </a:prstGeom>
          <a:noFill/>
        </p:spPr>
        <p:txBody>
          <a:bodyPr wrap="square" rtlCol="0">
            <a:spAutoFit/>
          </a:bodyPr>
          <a:lstStyle/>
          <a:p>
            <a:r>
              <a:rPr lang="es-MX" sz="2000" b="1" dirty="0" smtClean="0">
                <a:latin typeface="Arial" panose="020B0604020202020204" pitchFamily="34" charset="0"/>
                <a:cs typeface="Arial" panose="020B0604020202020204" pitchFamily="34" charset="0"/>
              </a:rPr>
              <a:t>EL MACRO PROCESO DE LA CONTRATACION GUBERNAMENTAL</a:t>
            </a:r>
          </a:p>
          <a:p>
            <a:endParaRPr lang="es-MX" b="1" dirty="0"/>
          </a:p>
        </p:txBody>
      </p:sp>
      <p:sp>
        <p:nvSpPr>
          <p:cNvPr id="2" name="Marcador de pie de página 1"/>
          <p:cNvSpPr>
            <a:spLocks noGrp="1"/>
          </p:cNvSpPr>
          <p:nvPr>
            <p:ph type="ftr" sz="quarter" idx="11"/>
          </p:nvPr>
        </p:nvSpPr>
        <p:spPr/>
        <p:txBody>
          <a:bodyPr/>
          <a:lstStyle/>
          <a:p>
            <a:r>
              <a:rPr lang="es-MX" smtClean="0"/>
              <a:t>CONTRATACIONES GUBERNAMENTALES ISAP AC</a:t>
            </a:r>
            <a:endParaRPr lang="es-MX"/>
          </a:p>
        </p:txBody>
      </p:sp>
      <p:sp>
        <p:nvSpPr>
          <p:cNvPr id="6" name="Marcador de número de diapositiva 5"/>
          <p:cNvSpPr>
            <a:spLocks noGrp="1"/>
          </p:cNvSpPr>
          <p:nvPr>
            <p:ph type="sldNum" sz="quarter" idx="12"/>
          </p:nvPr>
        </p:nvSpPr>
        <p:spPr/>
        <p:txBody>
          <a:bodyPr/>
          <a:lstStyle/>
          <a:p>
            <a:fld id="{7CC3CF0A-3C82-41E4-8764-1884BEC18322}" type="slidenum">
              <a:rPr lang="es-MX" smtClean="0"/>
              <a:t>8</a:t>
            </a:fld>
            <a:endParaRPr lang="es-MX"/>
          </a:p>
        </p:txBody>
      </p:sp>
    </p:spTree>
    <p:extLst>
      <p:ext uri="{BB962C8B-B14F-4D97-AF65-F5344CB8AC3E}">
        <p14:creationId xmlns:p14="http://schemas.microsoft.com/office/powerpoint/2010/main" val="456748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93949" y="734096"/>
            <a:ext cx="9247031" cy="750975"/>
          </a:xfrm>
          <a:prstGeom prst="rect">
            <a:avLst/>
          </a:prstGeom>
          <a:noFill/>
        </p:spPr>
        <p:txBody>
          <a:bodyPr wrap="square" rtlCol="0">
            <a:spAutoFit/>
          </a:bodyPr>
          <a:lstStyle/>
          <a:p>
            <a:pPr>
              <a:lnSpc>
                <a:spcPct val="107000"/>
              </a:lnSpc>
            </a:pPr>
            <a:r>
              <a:rPr lang="es-MX" dirty="0" smtClean="0">
                <a:solidFill>
                  <a:prstClr val="black"/>
                </a:solidFill>
                <a:ea typeface="Calibri" panose="020F0502020204030204" pitchFamily="34" charset="0"/>
                <a:cs typeface="Times New Roman" panose="02020603050405020304" pitchFamily="18" charset="0"/>
              </a:rPr>
              <a:t>III.- </a:t>
            </a:r>
            <a:r>
              <a:rPr lang="es-MX" b="1" dirty="0" smtClean="0">
                <a:solidFill>
                  <a:prstClr val="black"/>
                </a:solidFill>
                <a:ea typeface="Calibri" panose="020F0502020204030204" pitchFamily="34" charset="0"/>
                <a:cs typeface="Times New Roman" panose="02020603050405020304" pitchFamily="18" charset="0"/>
              </a:rPr>
              <a:t> </a:t>
            </a:r>
            <a:r>
              <a:rPr lang="es-MX" sz="2000" b="1" dirty="0" smtClean="0">
                <a:solidFill>
                  <a:prstClr val="black"/>
                </a:solidFill>
                <a:latin typeface="Arial" panose="020B0604020202020204" pitchFamily="34" charset="0"/>
                <a:ea typeface="Calibri" panose="020F0502020204030204" pitchFamily="34" charset="0"/>
                <a:cs typeface="Arial" panose="020B0604020202020204" pitchFamily="34" charset="0"/>
              </a:rPr>
              <a:t>Registro </a:t>
            </a:r>
            <a:r>
              <a:rPr lang="es-MX" sz="2000" b="1" dirty="0">
                <a:solidFill>
                  <a:prstClr val="black"/>
                </a:solidFill>
                <a:latin typeface="Arial" panose="020B0604020202020204" pitchFamily="34" charset="0"/>
                <a:ea typeface="Calibri" panose="020F0502020204030204" pitchFamily="34" charset="0"/>
                <a:cs typeface="Arial" panose="020B0604020202020204" pitchFamily="34" charset="0"/>
              </a:rPr>
              <a:t>Contable </a:t>
            </a:r>
          </a:p>
          <a:p>
            <a:pPr marL="342900" indent="-342900">
              <a:lnSpc>
                <a:spcPct val="107000"/>
              </a:lnSpc>
              <a:spcAft>
                <a:spcPts val="800"/>
              </a:spcAft>
              <a:buFont typeface="+mj-lt"/>
              <a:buAutoNum type="arabicPeriod"/>
            </a:pPr>
            <a:r>
              <a:rPr lang="es-MX" sz="2000" dirty="0">
                <a:solidFill>
                  <a:prstClr val="black"/>
                </a:solidFill>
                <a:latin typeface="Arial" panose="020B0604020202020204" pitchFamily="34" charset="0"/>
                <a:ea typeface="Calibri" panose="020F0502020204030204" pitchFamily="34" charset="0"/>
                <a:cs typeface="Arial" panose="020B0604020202020204" pitchFamily="34" charset="0"/>
              </a:rPr>
              <a:t>Ley general de Contabilidad Gubernamental</a:t>
            </a:r>
          </a:p>
        </p:txBody>
      </p:sp>
      <p:sp>
        <p:nvSpPr>
          <p:cNvPr id="4" name="CuadroTexto 3"/>
          <p:cNvSpPr txBox="1"/>
          <p:nvPr/>
        </p:nvSpPr>
        <p:spPr>
          <a:xfrm>
            <a:off x="1493950" y="1828802"/>
            <a:ext cx="7791718" cy="1738938"/>
          </a:xfrm>
          <a:prstGeom prst="rect">
            <a:avLst/>
          </a:prstGeom>
          <a:noFill/>
        </p:spPr>
        <p:txBody>
          <a:bodyPr wrap="square" rtlCol="0">
            <a:spAutoFit/>
          </a:bodyPr>
          <a:lstStyle/>
          <a:p>
            <a:pPr>
              <a:lnSpc>
                <a:spcPct val="107000"/>
              </a:lnSpc>
            </a:pPr>
            <a:r>
              <a:rPr lang="es-MX" dirty="0" smtClean="0">
                <a:solidFill>
                  <a:prstClr val="black"/>
                </a:solidFill>
                <a:ea typeface="Calibri" panose="020F0502020204030204" pitchFamily="34" charset="0"/>
                <a:cs typeface="Times New Roman" panose="02020603050405020304" pitchFamily="18" charset="0"/>
              </a:rPr>
              <a:t>IV</a:t>
            </a:r>
            <a:r>
              <a:rPr lang="es-MX"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 </a:t>
            </a:r>
            <a:r>
              <a:rPr lang="es-MX" sz="2000" b="1" dirty="0" smtClean="0">
                <a:solidFill>
                  <a:prstClr val="black"/>
                </a:solidFill>
                <a:latin typeface="Arial" panose="020B0604020202020204" pitchFamily="34" charset="0"/>
                <a:ea typeface="Calibri" panose="020F0502020204030204" pitchFamily="34" charset="0"/>
                <a:cs typeface="Arial" panose="020B0604020202020204" pitchFamily="34" charset="0"/>
              </a:rPr>
              <a:t>Evaluación </a:t>
            </a:r>
            <a:r>
              <a:rPr lang="es-MX" sz="2000" b="1" dirty="0">
                <a:solidFill>
                  <a:prstClr val="black"/>
                </a:solidFill>
                <a:latin typeface="Arial" panose="020B0604020202020204" pitchFamily="34" charset="0"/>
                <a:ea typeface="Calibri" panose="020F0502020204030204" pitchFamily="34" charset="0"/>
                <a:cs typeface="Arial" panose="020B0604020202020204" pitchFamily="34" charset="0"/>
              </a:rPr>
              <a:t>del </a:t>
            </a:r>
            <a:r>
              <a:rPr lang="es-MX" sz="2000" b="1" dirty="0" smtClean="0">
                <a:solidFill>
                  <a:prstClr val="black"/>
                </a:solidFill>
                <a:latin typeface="Arial" panose="020B0604020202020204" pitchFamily="34" charset="0"/>
                <a:ea typeface="Calibri" panose="020F0502020204030204" pitchFamily="34" charset="0"/>
                <a:cs typeface="Arial" panose="020B0604020202020204" pitchFamily="34" charset="0"/>
              </a:rPr>
              <a:t>Desempeño</a:t>
            </a:r>
          </a:p>
          <a:p>
            <a:pPr>
              <a:lnSpc>
                <a:spcPct val="107000"/>
              </a:lnSpc>
            </a:pPr>
            <a:endParaRPr lang="es-MX" sz="20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buFont typeface="+mj-lt"/>
              <a:buAutoNum type="arabicPeriod"/>
            </a:pPr>
            <a:r>
              <a:rPr lang="es-MX" sz="2000" dirty="0">
                <a:solidFill>
                  <a:prstClr val="black"/>
                </a:solidFill>
                <a:latin typeface="Arial" panose="020B0604020202020204" pitchFamily="34" charset="0"/>
                <a:ea typeface="Calibri" panose="020F0502020204030204" pitchFamily="34" charset="0"/>
                <a:cs typeface="Arial" panose="020B0604020202020204" pitchFamily="34" charset="0"/>
              </a:rPr>
              <a:t>Ley federal de presupuesto y responsabilidad Hacendaria Capitulo II, art. 16, 24,25,27,41,45,65,110 y 111, </a:t>
            </a:r>
          </a:p>
          <a:p>
            <a:pPr marL="342900" indent="-342900">
              <a:lnSpc>
                <a:spcPct val="107000"/>
              </a:lnSpc>
              <a:spcAft>
                <a:spcPts val="800"/>
              </a:spcAft>
              <a:buFont typeface="+mj-lt"/>
              <a:buAutoNum type="arabicPeriod"/>
            </a:pPr>
            <a:r>
              <a:rPr lang="es-MX" sz="2000" dirty="0">
                <a:solidFill>
                  <a:prstClr val="black"/>
                </a:solidFill>
                <a:latin typeface="Arial" panose="020B0604020202020204" pitchFamily="34" charset="0"/>
                <a:ea typeface="Calibri" panose="020F0502020204030204" pitchFamily="34" charset="0"/>
                <a:cs typeface="Arial" panose="020B0604020202020204" pitchFamily="34" charset="0"/>
              </a:rPr>
              <a:t>Sistema </a:t>
            </a:r>
            <a:r>
              <a:rPr lang="es-MX"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Nacional </a:t>
            </a:r>
            <a:r>
              <a:rPr lang="es-MX" sz="2000" dirty="0">
                <a:solidFill>
                  <a:prstClr val="black"/>
                </a:solidFill>
                <a:latin typeface="Arial" panose="020B0604020202020204" pitchFamily="34" charset="0"/>
                <a:ea typeface="Calibri" panose="020F0502020204030204" pitchFamily="34" charset="0"/>
                <a:cs typeface="Arial" panose="020B0604020202020204" pitchFamily="34" charset="0"/>
              </a:rPr>
              <a:t>de Evaluació</a:t>
            </a:r>
            <a:r>
              <a:rPr lang="es-MX" dirty="0">
                <a:solidFill>
                  <a:prstClr val="black"/>
                </a:solidFill>
                <a:ea typeface="Calibri" panose="020F0502020204030204" pitchFamily="34" charset="0"/>
                <a:cs typeface="Times New Roman" panose="02020603050405020304" pitchFamily="18" charset="0"/>
              </a:rPr>
              <a:t>n </a:t>
            </a:r>
          </a:p>
        </p:txBody>
      </p:sp>
      <p:sp>
        <p:nvSpPr>
          <p:cNvPr id="6" name="CuadroTexto 5"/>
          <p:cNvSpPr txBox="1"/>
          <p:nvPr/>
        </p:nvSpPr>
        <p:spPr>
          <a:xfrm>
            <a:off x="1687132" y="3863664"/>
            <a:ext cx="7379595" cy="1409617"/>
          </a:xfrm>
          <a:prstGeom prst="rect">
            <a:avLst/>
          </a:prstGeom>
          <a:noFill/>
        </p:spPr>
        <p:txBody>
          <a:bodyPr wrap="square" rtlCol="0">
            <a:spAutoFit/>
          </a:bodyPr>
          <a:lstStyle/>
          <a:p>
            <a:pPr>
              <a:lnSpc>
                <a:spcPct val="107000"/>
              </a:lnSpc>
            </a:pPr>
            <a:r>
              <a:rPr lang="es-MX" dirty="0" smtClean="0">
                <a:solidFill>
                  <a:prstClr val="black"/>
                </a:solidFill>
                <a:ea typeface="Calibri" panose="020F0502020204030204" pitchFamily="34" charset="0"/>
                <a:cs typeface="Times New Roman" panose="02020603050405020304" pitchFamily="18" charset="0"/>
              </a:rPr>
              <a:t>V .- </a:t>
            </a:r>
            <a:r>
              <a:rPr lang="es-MX" sz="2000" b="1" dirty="0" smtClean="0">
                <a:solidFill>
                  <a:prstClr val="black"/>
                </a:solidFill>
                <a:latin typeface="Arial" panose="020B0604020202020204" pitchFamily="34" charset="0"/>
                <a:ea typeface="Calibri" panose="020F0502020204030204" pitchFamily="34" charset="0"/>
                <a:cs typeface="Arial" panose="020B0604020202020204" pitchFamily="34" charset="0"/>
              </a:rPr>
              <a:t>Fiscalización</a:t>
            </a:r>
          </a:p>
          <a:p>
            <a:pPr>
              <a:lnSpc>
                <a:spcPct val="107000"/>
              </a:lnSpc>
            </a:pPr>
            <a:endParaRPr lang="es-MX" sz="2000" b="1"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buFont typeface="+mj-lt"/>
              <a:buAutoNum type="arabicPeriod"/>
            </a:pPr>
            <a:r>
              <a:rPr lang="es-MX" sz="2000" dirty="0">
                <a:solidFill>
                  <a:prstClr val="black"/>
                </a:solidFill>
                <a:latin typeface="Arial" panose="020B0604020202020204" pitchFamily="34" charset="0"/>
                <a:ea typeface="Calibri" panose="020F0502020204030204" pitchFamily="34" charset="0"/>
                <a:cs typeface="Arial" panose="020B0604020202020204" pitchFamily="34" charset="0"/>
              </a:rPr>
              <a:t>Ley de fiscalización y rendición de cuentas de la </a:t>
            </a:r>
            <a:r>
              <a:rPr lang="es-MX"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federación</a:t>
            </a:r>
          </a:p>
          <a:p>
            <a:pPr marL="342900" indent="-342900">
              <a:lnSpc>
                <a:spcPct val="107000"/>
              </a:lnSpc>
              <a:spcAft>
                <a:spcPts val="800"/>
              </a:spcAft>
              <a:buFont typeface="+mj-lt"/>
              <a:buAutoNum type="arabicPeriod"/>
            </a:pPr>
            <a:r>
              <a:rPr lang="es-MX"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Sistema </a:t>
            </a:r>
            <a:r>
              <a:rPr lang="es-MX" sz="2000" dirty="0">
                <a:solidFill>
                  <a:prstClr val="black"/>
                </a:solidFill>
                <a:latin typeface="Arial" panose="020B0604020202020204" pitchFamily="34" charset="0"/>
                <a:ea typeface="Calibri" panose="020F0502020204030204" pitchFamily="34" charset="0"/>
                <a:cs typeface="Arial" panose="020B0604020202020204" pitchFamily="34" charset="0"/>
              </a:rPr>
              <a:t>nacional de Fiscalización</a:t>
            </a:r>
          </a:p>
        </p:txBody>
      </p:sp>
      <p:sp>
        <p:nvSpPr>
          <p:cNvPr id="3" name="Marcador de pie de página 2"/>
          <p:cNvSpPr>
            <a:spLocks noGrp="1"/>
          </p:cNvSpPr>
          <p:nvPr>
            <p:ph type="ftr" sz="quarter" idx="11"/>
          </p:nvPr>
        </p:nvSpPr>
        <p:spPr/>
        <p:txBody>
          <a:bodyPr/>
          <a:lstStyle/>
          <a:p>
            <a:r>
              <a:rPr lang="es-MX" smtClean="0"/>
              <a:t>CONTRATACIONES GUBERNAMENTALES ISAP AC</a:t>
            </a:r>
            <a:endParaRPr lang="es-MX"/>
          </a:p>
        </p:txBody>
      </p:sp>
      <p:sp>
        <p:nvSpPr>
          <p:cNvPr id="5" name="Marcador de número de diapositiva 4"/>
          <p:cNvSpPr>
            <a:spLocks noGrp="1"/>
          </p:cNvSpPr>
          <p:nvPr>
            <p:ph type="sldNum" sz="quarter" idx="12"/>
          </p:nvPr>
        </p:nvSpPr>
        <p:spPr/>
        <p:txBody>
          <a:bodyPr/>
          <a:lstStyle/>
          <a:p>
            <a:fld id="{7CC3CF0A-3C82-41E4-8764-1884BEC18322}" type="slidenum">
              <a:rPr lang="es-MX" smtClean="0"/>
              <a:t>9</a:t>
            </a:fld>
            <a:endParaRPr lang="es-MX"/>
          </a:p>
        </p:txBody>
      </p:sp>
    </p:spTree>
    <p:extLst>
      <p:ext uri="{BB962C8B-B14F-4D97-AF65-F5344CB8AC3E}">
        <p14:creationId xmlns:p14="http://schemas.microsoft.com/office/powerpoint/2010/main" val="360590456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1427</TotalTime>
  <Words>721</Words>
  <Application>Microsoft Office PowerPoint</Application>
  <PresentationFormat>Panorámica</PresentationFormat>
  <Paragraphs>84</Paragraphs>
  <Slides>12</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Calibri</vt:lpstr>
      <vt:lpstr>Calibri Light</vt:lpstr>
      <vt:lpstr>Symbol</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Cuenta Microsoft</cp:lastModifiedBy>
  <cp:revision>16</cp:revision>
  <dcterms:created xsi:type="dcterms:W3CDTF">2020-09-04T17:42:04Z</dcterms:created>
  <dcterms:modified xsi:type="dcterms:W3CDTF">2020-09-11T22:59:29Z</dcterms:modified>
</cp:coreProperties>
</file>