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CC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29D308-651D-41C3-8EE5-30CB6DEDE6B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295BDFB-9F87-46A8-8B0E-5236AE1C3B3F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ES" dirty="0"/>
            <a:t>Metodología</a:t>
          </a:r>
          <a:endParaRPr lang="es-MX" dirty="0"/>
        </a:p>
      </dgm:t>
    </dgm:pt>
    <dgm:pt modelId="{04E3F556-300D-4585-B7FF-E16A7ECB35FE}" type="parTrans" cxnId="{653B93C8-36A4-440D-9C35-7CB269A66990}">
      <dgm:prSet/>
      <dgm:spPr/>
      <dgm:t>
        <a:bodyPr/>
        <a:lstStyle/>
        <a:p>
          <a:endParaRPr lang="es-MX"/>
        </a:p>
      </dgm:t>
    </dgm:pt>
    <dgm:pt modelId="{101E45EB-C816-4D85-B47C-15AAA2363DE2}" type="sibTrans" cxnId="{653B93C8-36A4-440D-9C35-7CB269A66990}">
      <dgm:prSet/>
      <dgm:spPr/>
      <dgm:t>
        <a:bodyPr/>
        <a:lstStyle/>
        <a:p>
          <a:endParaRPr lang="es-MX"/>
        </a:p>
      </dgm:t>
    </dgm:pt>
    <dgm:pt modelId="{C7C6A00E-B01E-4701-8477-26C16C467748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ES" dirty="0"/>
            <a:t>Dinámica de sistemas con variables económico, social y ambiental</a:t>
          </a:r>
          <a:endParaRPr lang="es-MX" dirty="0"/>
        </a:p>
      </dgm:t>
    </dgm:pt>
    <dgm:pt modelId="{07AF1A69-3CEB-4568-972C-FF6A1C5CC315}" type="parTrans" cxnId="{C22A2363-FDCE-4F62-946B-5C2384833359}">
      <dgm:prSet/>
      <dgm:spPr/>
      <dgm:t>
        <a:bodyPr/>
        <a:lstStyle/>
        <a:p>
          <a:endParaRPr lang="es-MX"/>
        </a:p>
      </dgm:t>
    </dgm:pt>
    <dgm:pt modelId="{7CD669A6-99ED-430D-8414-3265E2F678FE}" type="sibTrans" cxnId="{C22A2363-FDCE-4F62-946B-5C2384833359}">
      <dgm:prSet/>
      <dgm:spPr/>
      <dgm:t>
        <a:bodyPr/>
        <a:lstStyle/>
        <a:p>
          <a:endParaRPr lang="es-MX"/>
        </a:p>
      </dgm:t>
    </dgm:pt>
    <dgm:pt modelId="{E8AA89A1-7110-4719-BBF8-CAFDE319CC30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ES" dirty="0"/>
            <a:t>Prospectiva: Construcción de escenarios de largo plazo en situaciones complejas   </a:t>
          </a:r>
          <a:endParaRPr lang="es-MX" dirty="0"/>
        </a:p>
      </dgm:t>
    </dgm:pt>
    <dgm:pt modelId="{81CCFB57-F45D-4667-A578-0C156E473F64}" type="parTrans" cxnId="{56EDF788-477D-47D8-B381-45196DD22102}">
      <dgm:prSet/>
      <dgm:spPr/>
      <dgm:t>
        <a:bodyPr/>
        <a:lstStyle/>
        <a:p>
          <a:endParaRPr lang="es-MX"/>
        </a:p>
      </dgm:t>
    </dgm:pt>
    <dgm:pt modelId="{16A630D2-2E8E-479C-8E82-34DDC389F587}" type="sibTrans" cxnId="{56EDF788-477D-47D8-B381-45196DD22102}">
      <dgm:prSet/>
      <dgm:spPr/>
      <dgm:t>
        <a:bodyPr/>
        <a:lstStyle/>
        <a:p>
          <a:endParaRPr lang="es-MX"/>
        </a:p>
      </dgm:t>
    </dgm:pt>
    <dgm:pt modelId="{5CFEB0B9-9C83-409B-9815-4C3940E4DB37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ES" dirty="0"/>
            <a:t>Situacional: Involucrar la política en el procesamiento técnicos de los problemas  </a:t>
          </a:r>
          <a:endParaRPr lang="es-MX" dirty="0"/>
        </a:p>
      </dgm:t>
    </dgm:pt>
    <dgm:pt modelId="{ED5C1A4B-7419-4D3E-AB2F-6D5355C815A3}" type="parTrans" cxnId="{9E309CFA-BEF1-4CAC-B081-9FE67F1573AD}">
      <dgm:prSet/>
      <dgm:spPr/>
      <dgm:t>
        <a:bodyPr/>
        <a:lstStyle/>
        <a:p>
          <a:endParaRPr lang="es-MX"/>
        </a:p>
      </dgm:t>
    </dgm:pt>
    <dgm:pt modelId="{B37F55DA-8540-467C-9E4C-C3E14C59DEF6}" type="sibTrans" cxnId="{9E309CFA-BEF1-4CAC-B081-9FE67F1573AD}">
      <dgm:prSet/>
      <dgm:spPr/>
      <dgm:t>
        <a:bodyPr/>
        <a:lstStyle/>
        <a:p>
          <a:endParaRPr lang="es-MX"/>
        </a:p>
      </dgm:t>
    </dgm:pt>
    <dgm:pt modelId="{072D3E97-9851-41A8-8162-031645C26023}" type="pres">
      <dgm:prSet presAssocID="{2A29D308-651D-41C3-8EE5-30CB6DEDE6B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1C87767-BE83-4BD1-AD03-C09F3B41221B}" type="pres">
      <dgm:prSet presAssocID="{6295BDFB-9F87-46A8-8B0E-5236AE1C3B3F}" presName="root1" presStyleCnt="0"/>
      <dgm:spPr/>
    </dgm:pt>
    <dgm:pt modelId="{E2C25E10-0E4C-46E8-948D-47419EAF8DEB}" type="pres">
      <dgm:prSet presAssocID="{6295BDFB-9F87-46A8-8B0E-5236AE1C3B3F}" presName="LevelOneTextNode" presStyleLbl="node0" presStyleIdx="0" presStyleCnt="1">
        <dgm:presLayoutVars>
          <dgm:chPref val="3"/>
        </dgm:presLayoutVars>
      </dgm:prSet>
      <dgm:spPr/>
    </dgm:pt>
    <dgm:pt modelId="{6268711C-D683-4B9A-9956-EE4BE8C476D6}" type="pres">
      <dgm:prSet presAssocID="{6295BDFB-9F87-46A8-8B0E-5236AE1C3B3F}" presName="level2hierChild" presStyleCnt="0"/>
      <dgm:spPr/>
    </dgm:pt>
    <dgm:pt modelId="{4B4239CB-F1F3-4D5A-AD06-A01A9BF51069}" type="pres">
      <dgm:prSet presAssocID="{07AF1A69-3CEB-4568-972C-FF6A1C5CC315}" presName="conn2-1" presStyleLbl="parChTrans1D2" presStyleIdx="0" presStyleCnt="3"/>
      <dgm:spPr/>
    </dgm:pt>
    <dgm:pt modelId="{780614EF-E36F-45C0-88DE-2928AAD7BAB9}" type="pres">
      <dgm:prSet presAssocID="{07AF1A69-3CEB-4568-972C-FF6A1C5CC315}" presName="connTx" presStyleLbl="parChTrans1D2" presStyleIdx="0" presStyleCnt="3"/>
      <dgm:spPr/>
    </dgm:pt>
    <dgm:pt modelId="{3C2CA3CD-91AC-454C-B7DE-B01D6C8B34D3}" type="pres">
      <dgm:prSet presAssocID="{C7C6A00E-B01E-4701-8477-26C16C467748}" presName="root2" presStyleCnt="0"/>
      <dgm:spPr/>
    </dgm:pt>
    <dgm:pt modelId="{E1B121E0-5016-441E-8312-FD2F70F85BEA}" type="pres">
      <dgm:prSet presAssocID="{C7C6A00E-B01E-4701-8477-26C16C467748}" presName="LevelTwoTextNode" presStyleLbl="node2" presStyleIdx="0" presStyleCnt="3">
        <dgm:presLayoutVars>
          <dgm:chPref val="3"/>
        </dgm:presLayoutVars>
      </dgm:prSet>
      <dgm:spPr/>
    </dgm:pt>
    <dgm:pt modelId="{F408A549-ADDC-42D5-9256-C786F49AE63D}" type="pres">
      <dgm:prSet presAssocID="{C7C6A00E-B01E-4701-8477-26C16C467748}" presName="level3hierChild" presStyleCnt="0"/>
      <dgm:spPr/>
    </dgm:pt>
    <dgm:pt modelId="{CB5CEA1C-EDAB-403D-81B8-89E006F55B02}" type="pres">
      <dgm:prSet presAssocID="{81CCFB57-F45D-4667-A578-0C156E473F64}" presName="conn2-1" presStyleLbl="parChTrans1D2" presStyleIdx="1" presStyleCnt="3"/>
      <dgm:spPr/>
    </dgm:pt>
    <dgm:pt modelId="{EE99D5B0-E120-4810-9E79-727BB72D8145}" type="pres">
      <dgm:prSet presAssocID="{81CCFB57-F45D-4667-A578-0C156E473F64}" presName="connTx" presStyleLbl="parChTrans1D2" presStyleIdx="1" presStyleCnt="3"/>
      <dgm:spPr/>
    </dgm:pt>
    <dgm:pt modelId="{D757675A-1ACC-4E96-9AA4-A6E8908C7B39}" type="pres">
      <dgm:prSet presAssocID="{E8AA89A1-7110-4719-BBF8-CAFDE319CC30}" presName="root2" presStyleCnt="0"/>
      <dgm:spPr/>
    </dgm:pt>
    <dgm:pt modelId="{92A84286-4F19-402A-90FC-D828CA8DA1A5}" type="pres">
      <dgm:prSet presAssocID="{E8AA89A1-7110-4719-BBF8-CAFDE319CC30}" presName="LevelTwoTextNode" presStyleLbl="node2" presStyleIdx="1" presStyleCnt="3">
        <dgm:presLayoutVars>
          <dgm:chPref val="3"/>
        </dgm:presLayoutVars>
      </dgm:prSet>
      <dgm:spPr/>
    </dgm:pt>
    <dgm:pt modelId="{CEADBB9C-2B9E-474F-B8CE-562029EC4CDE}" type="pres">
      <dgm:prSet presAssocID="{E8AA89A1-7110-4719-BBF8-CAFDE319CC30}" presName="level3hierChild" presStyleCnt="0"/>
      <dgm:spPr/>
    </dgm:pt>
    <dgm:pt modelId="{9A2CD9CC-B8CE-470A-89BB-CCAE28912E76}" type="pres">
      <dgm:prSet presAssocID="{ED5C1A4B-7419-4D3E-AB2F-6D5355C815A3}" presName="conn2-1" presStyleLbl="parChTrans1D2" presStyleIdx="2" presStyleCnt="3"/>
      <dgm:spPr/>
    </dgm:pt>
    <dgm:pt modelId="{5944CF5A-686F-4863-96FD-0CA845E7AEAE}" type="pres">
      <dgm:prSet presAssocID="{ED5C1A4B-7419-4D3E-AB2F-6D5355C815A3}" presName="connTx" presStyleLbl="parChTrans1D2" presStyleIdx="2" presStyleCnt="3"/>
      <dgm:spPr/>
    </dgm:pt>
    <dgm:pt modelId="{99D8C8DD-F9F1-4171-B4F5-B62C5BE0FA3B}" type="pres">
      <dgm:prSet presAssocID="{5CFEB0B9-9C83-409B-9815-4C3940E4DB37}" presName="root2" presStyleCnt="0"/>
      <dgm:spPr/>
    </dgm:pt>
    <dgm:pt modelId="{F1D925AA-2884-4E7C-90FD-B667848669CA}" type="pres">
      <dgm:prSet presAssocID="{5CFEB0B9-9C83-409B-9815-4C3940E4DB37}" presName="LevelTwoTextNode" presStyleLbl="node2" presStyleIdx="2" presStyleCnt="3">
        <dgm:presLayoutVars>
          <dgm:chPref val="3"/>
        </dgm:presLayoutVars>
      </dgm:prSet>
      <dgm:spPr/>
    </dgm:pt>
    <dgm:pt modelId="{B021CB33-A214-4699-9729-85D1EDE6A32A}" type="pres">
      <dgm:prSet presAssocID="{5CFEB0B9-9C83-409B-9815-4C3940E4DB37}" presName="level3hierChild" presStyleCnt="0"/>
      <dgm:spPr/>
    </dgm:pt>
  </dgm:ptLst>
  <dgm:cxnLst>
    <dgm:cxn modelId="{C22A2363-FDCE-4F62-946B-5C2384833359}" srcId="{6295BDFB-9F87-46A8-8B0E-5236AE1C3B3F}" destId="{C7C6A00E-B01E-4701-8477-26C16C467748}" srcOrd="0" destOrd="0" parTransId="{07AF1A69-3CEB-4568-972C-FF6A1C5CC315}" sibTransId="{7CD669A6-99ED-430D-8414-3265E2F678FE}"/>
    <dgm:cxn modelId="{1D608843-15B7-4AEA-A00B-3E84006872B2}" type="presOf" srcId="{6295BDFB-9F87-46A8-8B0E-5236AE1C3B3F}" destId="{E2C25E10-0E4C-46E8-948D-47419EAF8DEB}" srcOrd="0" destOrd="0" presId="urn:microsoft.com/office/officeart/2008/layout/HorizontalMultiLevelHierarchy"/>
    <dgm:cxn modelId="{BC3FC266-0A91-4BEC-B693-4772B2A33B51}" type="presOf" srcId="{81CCFB57-F45D-4667-A578-0C156E473F64}" destId="{EE99D5B0-E120-4810-9E79-727BB72D8145}" srcOrd="1" destOrd="0" presId="urn:microsoft.com/office/officeart/2008/layout/HorizontalMultiLevelHierarchy"/>
    <dgm:cxn modelId="{56EDF788-477D-47D8-B381-45196DD22102}" srcId="{6295BDFB-9F87-46A8-8B0E-5236AE1C3B3F}" destId="{E8AA89A1-7110-4719-BBF8-CAFDE319CC30}" srcOrd="1" destOrd="0" parTransId="{81CCFB57-F45D-4667-A578-0C156E473F64}" sibTransId="{16A630D2-2E8E-479C-8E82-34DDC389F587}"/>
    <dgm:cxn modelId="{E2C843AC-E6D6-4B2E-9E3D-6CE3955A80BB}" type="presOf" srcId="{81CCFB57-F45D-4667-A578-0C156E473F64}" destId="{CB5CEA1C-EDAB-403D-81B8-89E006F55B02}" srcOrd="0" destOrd="0" presId="urn:microsoft.com/office/officeart/2008/layout/HorizontalMultiLevelHierarchy"/>
    <dgm:cxn modelId="{A456D5B1-FE4D-469E-BD0E-96C3A556E798}" type="presOf" srcId="{E8AA89A1-7110-4719-BBF8-CAFDE319CC30}" destId="{92A84286-4F19-402A-90FC-D828CA8DA1A5}" srcOrd="0" destOrd="0" presId="urn:microsoft.com/office/officeart/2008/layout/HorizontalMultiLevelHierarchy"/>
    <dgm:cxn modelId="{9B24E7B1-33ED-4ADE-AF44-D5A5D775EDF2}" type="presOf" srcId="{ED5C1A4B-7419-4D3E-AB2F-6D5355C815A3}" destId="{9A2CD9CC-B8CE-470A-89BB-CCAE28912E76}" srcOrd="0" destOrd="0" presId="urn:microsoft.com/office/officeart/2008/layout/HorizontalMultiLevelHierarchy"/>
    <dgm:cxn modelId="{E1D152B5-51A2-4D91-B0C9-5D159317AA0C}" type="presOf" srcId="{ED5C1A4B-7419-4D3E-AB2F-6D5355C815A3}" destId="{5944CF5A-686F-4863-96FD-0CA845E7AEAE}" srcOrd="1" destOrd="0" presId="urn:microsoft.com/office/officeart/2008/layout/HorizontalMultiLevelHierarchy"/>
    <dgm:cxn modelId="{653B93C8-36A4-440D-9C35-7CB269A66990}" srcId="{2A29D308-651D-41C3-8EE5-30CB6DEDE6B2}" destId="{6295BDFB-9F87-46A8-8B0E-5236AE1C3B3F}" srcOrd="0" destOrd="0" parTransId="{04E3F556-300D-4585-B7FF-E16A7ECB35FE}" sibTransId="{101E45EB-C816-4D85-B47C-15AAA2363DE2}"/>
    <dgm:cxn modelId="{802627D3-4ACB-451F-9449-ADAF92855F61}" type="presOf" srcId="{2A29D308-651D-41C3-8EE5-30CB6DEDE6B2}" destId="{072D3E97-9851-41A8-8162-031645C26023}" srcOrd="0" destOrd="0" presId="urn:microsoft.com/office/officeart/2008/layout/HorizontalMultiLevelHierarchy"/>
    <dgm:cxn modelId="{13F216DD-CCE4-453D-92D5-2D78D3449EFF}" type="presOf" srcId="{07AF1A69-3CEB-4568-972C-FF6A1C5CC315}" destId="{4B4239CB-F1F3-4D5A-AD06-A01A9BF51069}" srcOrd="0" destOrd="0" presId="urn:microsoft.com/office/officeart/2008/layout/HorizontalMultiLevelHierarchy"/>
    <dgm:cxn modelId="{662B96E5-20DA-4022-AE9D-62FE428A5351}" type="presOf" srcId="{5CFEB0B9-9C83-409B-9815-4C3940E4DB37}" destId="{F1D925AA-2884-4E7C-90FD-B667848669CA}" srcOrd="0" destOrd="0" presId="urn:microsoft.com/office/officeart/2008/layout/HorizontalMultiLevelHierarchy"/>
    <dgm:cxn modelId="{73F3A3E5-22EB-4408-8B38-CEF29441EA03}" type="presOf" srcId="{07AF1A69-3CEB-4568-972C-FF6A1C5CC315}" destId="{780614EF-E36F-45C0-88DE-2928AAD7BAB9}" srcOrd="1" destOrd="0" presId="urn:microsoft.com/office/officeart/2008/layout/HorizontalMultiLevelHierarchy"/>
    <dgm:cxn modelId="{D483E7F3-7938-45A9-8EAC-E21582CE87F5}" type="presOf" srcId="{C7C6A00E-B01E-4701-8477-26C16C467748}" destId="{E1B121E0-5016-441E-8312-FD2F70F85BEA}" srcOrd="0" destOrd="0" presId="urn:microsoft.com/office/officeart/2008/layout/HorizontalMultiLevelHierarchy"/>
    <dgm:cxn modelId="{9E309CFA-BEF1-4CAC-B081-9FE67F1573AD}" srcId="{6295BDFB-9F87-46A8-8B0E-5236AE1C3B3F}" destId="{5CFEB0B9-9C83-409B-9815-4C3940E4DB37}" srcOrd="2" destOrd="0" parTransId="{ED5C1A4B-7419-4D3E-AB2F-6D5355C815A3}" sibTransId="{B37F55DA-8540-467C-9E4C-C3E14C59DEF6}"/>
    <dgm:cxn modelId="{C0F1C07A-8109-44FB-8547-D4E13BC0E223}" type="presParOf" srcId="{072D3E97-9851-41A8-8162-031645C26023}" destId="{31C87767-BE83-4BD1-AD03-C09F3B41221B}" srcOrd="0" destOrd="0" presId="urn:microsoft.com/office/officeart/2008/layout/HorizontalMultiLevelHierarchy"/>
    <dgm:cxn modelId="{01F278C3-11BA-4C10-B348-2C79F30B26C3}" type="presParOf" srcId="{31C87767-BE83-4BD1-AD03-C09F3B41221B}" destId="{E2C25E10-0E4C-46E8-948D-47419EAF8DEB}" srcOrd="0" destOrd="0" presId="urn:microsoft.com/office/officeart/2008/layout/HorizontalMultiLevelHierarchy"/>
    <dgm:cxn modelId="{1CE741AE-8395-4E1A-B00B-43846DDDDF57}" type="presParOf" srcId="{31C87767-BE83-4BD1-AD03-C09F3B41221B}" destId="{6268711C-D683-4B9A-9956-EE4BE8C476D6}" srcOrd="1" destOrd="0" presId="urn:microsoft.com/office/officeart/2008/layout/HorizontalMultiLevelHierarchy"/>
    <dgm:cxn modelId="{988D26CC-389B-42ED-B14C-F5981D94B592}" type="presParOf" srcId="{6268711C-D683-4B9A-9956-EE4BE8C476D6}" destId="{4B4239CB-F1F3-4D5A-AD06-A01A9BF51069}" srcOrd="0" destOrd="0" presId="urn:microsoft.com/office/officeart/2008/layout/HorizontalMultiLevelHierarchy"/>
    <dgm:cxn modelId="{7C2C66A8-BE4D-4157-8E88-D50C4F118BEA}" type="presParOf" srcId="{4B4239CB-F1F3-4D5A-AD06-A01A9BF51069}" destId="{780614EF-E36F-45C0-88DE-2928AAD7BAB9}" srcOrd="0" destOrd="0" presId="urn:microsoft.com/office/officeart/2008/layout/HorizontalMultiLevelHierarchy"/>
    <dgm:cxn modelId="{7773CAD5-E652-4320-B864-D90BF5171F92}" type="presParOf" srcId="{6268711C-D683-4B9A-9956-EE4BE8C476D6}" destId="{3C2CA3CD-91AC-454C-B7DE-B01D6C8B34D3}" srcOrd="1" destOrd="0" presId="urn:microsoft.com/office/officeart/2008/layout/HorizontalMultiLevelHierarchy"/>
    <dgm:cxn modelId="{AEEF79DF-3F5D-4279-A5A0-A172E7B9CF13}" type="presParOf" srcId="{3C2CA3CD-91AC-454C-B7DE-B01D6C8B34D3}" destId="{E1B121E0-5016-441E-8312-FD2F70F85BEA}" srcOrd="0" destOrd="0" presId="urn:microsoft.com/office/officeart/2008/layout/HorizontalMultiLevelHierarchy"/>
    <dgm:cxn modelId="{2751C794-C6E8-4E10-B4D7-268B6EDE9652}" type="presParOf" srcId="{3C2CA3CD-91AC-454C-B7DE-B01D6C8B34D3}" destId="{F408A549-ADDC-42D5-9256-C786F49AE63D}" srcOrd="1" destOrd="0" presId="urn:microsoft.com/office/officeart/2008/layout/HorizontalMultiLevelHierarchy"/>
    <dgm:cxn modelId="{D4308CF4-4584-409B-863D-743B29B9AE46}" type="presParOf" srcId="{6268711C-D683-4B9A-9956-EE4BE8C476D6}" destId="{CB5CEA1C-EDAB-403D-81B8-89E006F55B02}" srcOrd="2" destOrd="0" presId="urn:microsoft.com/office/officeart/2008/layout/HorizontalMultiLevelHierarchy"/>
    <dgm:cxn modelId="{BB91EF2A-2DEB-4064-8B25-17BF77A00BDE}" type="presParOf" srcId="{CB5CEA1C-EDAB-403D-81B8-89E006F55B02}" destId="{EE99D5B0-E120-4810-9E79-727BB72D8145}" srcOrd="0" destOrd="0" presId="urn:microsoft.com/office/officeart/2008/layout/HorizontalMultiLevelHierarchy"/>
    <dgm:cxn modelId="{8B8F065E-B5A2-4C7D-B789-6EC685FB20D4}" type="presParOf" srcId="{6268711C-D683-4B9A-9956-EE4BE8C476D6}" destId="{D757675A-1ACC-4E96-9AA4-A6E8908C7B39}" srcOrd="3" destOrd="0" presId="urn:microsoft.com/office/officeart/2008/layout/HorizontalMultiLevelHierarchy"/>
    <dgm:cxn modelId="{A6F73A63-B7D7-44F6-A23A-FFE7F1524DC1}" type="presParOf" srcId="{D757675A-1ACC-4E96-9AA4-A6E8908C7B39}" destId="{92A84286-4F19-402A-90FC-D828CA8DA1A5}" srcOrd="0" destOrd="0" presId="urn:microsoft.com/office/officeart/2008/layout/HorizontalMultiLevelHierarchy"/>
    <dgm:cxn modelId="{4685980A-779B-4476-8FB9-0B1BF8120424}" type="presParOf" srcId="{D757675A-1ACC-4E96-9AA4-A6E8908C7B39}" destId="{CEADBB9C-2B9E-474F-B8CE-562029EC4CDE}" srcOrd="1" destOrd="0" presId="urn:microsoft.com/office/officeart/2008/layout/HorizontalMultiLevelHierarchy"/>
    <dgm:cxn modelId="{643F05F0-60D7-4D2F-A0F6-C4AB5CAD3AA9}" type="presParOf" srcId="{6268711C-D683-4B9A-9956-EE4BE8C476D6}" destId="{9A2CD9CC-B8CE-470A-89BB-CCAE28912E76}" srcOrd="4" destOrd="0" presId="urn:microsoft.com/office/officeart/2008/layout/HorizontalMultiLevelHierarchy"/>
    <dgm:cxn modelId="{41C75875-FFA6-4CD9-93C2-32414B820094}" type="presParOf" srcId="{9A2CD9CC-B8CE-470A-89BB-CCAE28912E76}" destId="{5944CF5A-686F-4863-96FD-0CA845E7AEAE}" srcOrd="0" destOrd="0" presId="urn:microsoft.com/office/officeart/2008/layout/HorizontalMultiLevelHierarchy"/>
    <dgm:cxn modelId="{9D867A8B-A48E-4061-AE50-9928FCD1CA1A}" type="presParOf" srcId="{6268711C-D683-4B9A-9956-EE4BE8C476D6}" destId="{99D8C8DD-F9F1-4171-B4F5-B62C5BE0FA3B}" srcOrd="5" destOrd="0" presId="urn:microsoft.com/office/officeart/2008/layout/HorizontalMultiLevelHierarchy"/>
    <dgm:cxn modelId="{B48F7612-2F88-40CC-AFAE-5BBB732F7AA4}" type="presParOf" srcId="{99D8C8DD-F9F1-4171-B4F5-B62C5BE0FA3B}" destId="{F1D925AA-2884-4E7C-90FD-B667848669CA}" srcOrd="0" destOrd="0" presId="urn:microsoft.com/office/officeart/2008/layout/HorizontalMultiLevelHierarchy"/>
    <dgm:cxn modelId="{3F5C60F7-D83A-47A7-9837-70D1A481E9DB}" type="presParOf" srcId="{99D8C8DD-F9F1-4171-B4F5-B62C5BE0FA3B}" destId="{B021CB33-A214-4699-9729-85D1EDE6A32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CD9CC-B8CE-470A-89BB-CCAE28912E76}">
      <dsp:nvSpPr>
        <dsp:cNvPr id="0" name=""/>
        <dsp:cNvSpPr/>
      </dsp:nvSpPr>
      <dsp:spPr>
        <a:xfrm>
          <a:off x="2552625" y="2709333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286933"/>
              </a:lnTo>
              <a:lnTo>
                <a:pt x="675382" y="12869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853982" y="3316465"/>
        <a:ext cx="72669" cy="72669"/>
      </dsp:txXfrm>
    </dsp:sp>
    <dsp:sp modelId="{CB5CEA1C-EDAB-403D-81B8-89E006F55B02}">
      <dsp:nvSpPr>
        <dsp:cNvPr id="0" name=""/>
        <dsp:cNvSpPr/>
      </dsp:nvSpPr>
      <dsp:spPr>
        <a:xfrm>
          <a:off x="2552625" y="2663613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873432" y="2692448"/>
        <a:ext cx="33769" cy="33769"/>
      </dsp:txXfrm>
    </dsp:sp>
    <dsp:sp modelId="{4B4239CB-F1F3-4D5A-AD06-A01A9BF51069}">
      <dsp:nvSpPr>
        <dsp:cNvPr id="0" name=""/>
        <dsp:cNvSpPr/>
      </dsp:nvSpPr>
      <dsp:spPr>
        <a:xfrm>
          <a:off x="2552625" y="1422400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1286933"/>
              </a:moveTo>
              <a:lnTo>
                <a:pt x="337691" y="1286933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853982" y="2029532"/>
        <a:ext cx="72669" cy="72669"/>
      </dsp:txXfrm>
    </dsp:sp>
    <dsp:sp modelId="{E2C25E10-0E4C-46E8-948D-47419EAF8DEB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/>
            <a:t>Metodología</a:t>
          </a:r>
          <a:endParaRPr lang="es-MX" sz="6500" kern="1200" dirty="0"/>
        </a:p>
      </dsp:txBody>
      <dsp:txXfrm>
        <a:off x="-671481" y="2194560"/>
        <a:ext cx="5418667" cy="1029546"/>
      </dsp:txXfrm>
    </dsp:sp>
    <dsp:sp modelId="{E1B121E0-5016-441E-8312-FD2F70F85BEA}">
      <dsp:nvSpPr>
        <dsp:cNvPr id="0" name=""/>
        <dsp:cNvSpPr/>
      </dsp:nvSpPr>
      <dsp:spPr>
        <a:xfrm>
          <a:off x="3228008" y="907626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Dinámica de sistemas con variables económico, social y ambiental</a:t>
          </a:r>
          <a:endParaRPr lang="es-MX" sz="2200" kern="1200" dirty="0"/>
        </a:p>
      </dsp:txBody>
      <dsp:txXfrm>
        <a:off x="3228008" y="907626"/>
        <a:ext cx="3376913" cy="1029546"/>
      </dsp:txXfrm>
    </dsp:sp>
    <dsp:sp modelId="{92A84286-4F19-402A-90FC-D828CA8DA1A5}">
      <dsp:nvSpPr>
        <dsp:cNvPr id="0" name=""/>
        <dsp:cNvSpPr/>
      </dsp:nvSpPr>
      <dsp:spPr>
        <a:xfrm>
          <a:off x="3228008" y="2194560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Prospectiva: Construcción de escenarios de largo plazo en situaciones complejas   </a:t>
          </a:r>
          <a:endParaRPr lang="es-MX" sz="2200" kern="1200" dirty="0"/>
        </a:p>
      </dsp:txBody>
      <dsp:txXfrm>
        <a:off x="3228008" y="2194560"/>
        <a:ext cx="3376913" cy="1029546"/>
      </dsp:txXfrm>
    </dsp:sp>
    <dsp:sp modelId="{F1D925AA-2884-4E7C-90FD-B667848669CA}">
      <dsp:nvSpPr>
        <dsp:cNvPr id="0" name=""/>
        <dsp:cNvSpPr/>
      </dsp:nvSpPr>
      <dsp:spPr>
        <a:xfrm>
          <a:off x="3228008" y="3481493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Situacional: Involucrar la política en el procesamiento técnicos de los problemas  </a:t>
          </a:r>
          <a:endParaRPr lang="es-MX" sz="2200" kern="1200" dirty="0"/>
        </a:p>
      </dsp:txBody>
      <dsp:txXfrm>
        <a:off x="3228008" y="3481493"/>
        <a:ext cx="3376913" cy="102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CA348-4ACB-4951-8B1B-827F14EA0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AB2787-2CF7-4978-9B9F-29788513B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B61C8D-5BAE-4D94-8521-CE199A7C7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1D5A-CEAA-47D8-A17D-9DCFBE6E28BB}" type="datetimeFigureOut">
              <a:rPr lang="es-MX" smtClean="0"/>
              <a:t>19/09/2020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0B8523-51D8-43E3-B40F-AF3E5B44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89730B-E983-46AB-A72E-EB1470DB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870B-6B7A-4BF3-A13F-F1A1660F0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71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E4EE4-DF75-4E7F-B53D-5531D8950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CB10E2-EE31-4A74-89AE-A9B1949A4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AC6962-CCF9-4313-BE85-179A163D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1D5A-CEAA-47D8-A17D-9DCFBE6E28BB}" type="datetimeFigureOut">
              <a:rPr lang="es-MX" smtClean="0"/>
              <a:t>19/09/2020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485020-8D68-42C3-8052-1FD957BD3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0C8A84-1D76-47C7-9A66-21FDD9E7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870B-6B7A-4BF3-A13F-F1A1660F0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816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AA66B4-91E1-46BA-9521-4C2480EDA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9050FD-EECF-48A1-AE79-98505B154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D6D039-C5FE-44DD-859A-E1FC0C4B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1D5A-CEAA-47D8-A17D-9DCFBE6E28BB}" type="datetimeFigureOut">
              <a:rPr lang="es-MX" smtClean="0"/>
              <a:t>19/09/2020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E24F39-8D1D-48D4-843F-090A6A4C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E58C08-6CAE-4748-BF64-C7FDAC07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870B-6B7A-4BF3-A13F-F1A1660F0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48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ECE45-3CA7-4F71-AA18-A646EC24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B9A4A9-C763-4054-ADEE-E617D0C86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72A47D-8FF4-4950-9415-724C4A9F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1D5A-CEAA-47D8-A17D-9DCFBE6E28BB}" type="datetimeFigureOut">
              <a:rPr lang="es-MX" smtClean="0"/>
              <a:t>19/09/2020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0D58BB-AFC7-4BAB-90A5-3835C079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857113-A4D2-4B3D-B0E8-4799739F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870B-6B7A-4BF3-A13F-F1A1660F0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481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6518CB-9C7D-41B6-88E9-CCB0726FA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6777BA-166A-46B7-8395-FF3CDE7DA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0AC8B7-9409-4600-82C9-4A12E777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1D5A-CEAA-47D8-A17D-9DCFBE6E28BB}" type="datetimeFigureOut">
              <a:rPr lang="es-MX" smtClean="0"/>
              <a:t>19/09/2020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B85252-804C-4A93-832B-B1E991BC9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BA7C2-4CE1-42F2-B5EC-4B49AC1C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870B-6B7A-4BF3-A13F-F1A1660F0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480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E84E8-8B65-4AFD-BDD5-A5B96E70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04026C-7ABD-44A8-B5F5-D98088700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720094-96C8-49A0-BB13-6B1E6076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EFE903-0E26-452D-B734-97F0CD6F4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1D5A-CEAA-47D8-A17D-9DCFBE6E28BB}" type="datetimeFigureOut">
              <a:rPr lang="es-MX" smtClean="0"/>
              <a:t>19/09/2020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7256A1-BF53-4A3E-AF52-7E593F43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51D0E4-0CC5-4AF7-9330-B3DC9EA6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870B-6B7A-4BF3-A13F-F1A1660F0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6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4138D-9018-460C-88D5-56882416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0789BB-C53F-4641-BCA1-EFA68D6B2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FAB6FB-BAE5-4479-8D4D-2BF286BA6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8B0046-D9C6-436D-A36A-EF0B242E5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CCDCFB-262A-492B-9E89-CE1277E9A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8677883-4C8F-44DF-AFCF-61AF0AEE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1D5A-CEAA-47D8-A17D-9DCFBE6E28BB}" type="datetimeFigureOut">
              <a:rPr lang="es-MX" smtClean="0"/>
              <a:t>19/09/2020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6076C1-A060-4A6F-ADE4-DCFA640F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105EEBE-EAF3-43A5-A2E9-C41D59FE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870B-6B7A-4BF3-A13F-F1A1660F0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510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B2791-339D-4D79-BA61-D7D2D9F7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1C26D9-C181-4B27-B96B-220F193E3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1D5A-CEAA-47D8-A17D-9DCFBE6E28BB}" type="datetimeFigureOut">
              <a:rPr lang="es-MX" smtClean="0"/>
              <a:t>19/09/2020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21BDB6-E2F7-4525-8B34-ED2AEAA1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E4B3DA-7A8D-40BB-857D-E090B68A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870B-6B7A-4BF3-A13F-F1A1660F0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51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8EE1991-779D-4CAD-A1C8-3010CD22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1D5A-CEAA-47D8-A17D-9DCFBE6E28BB}" type="datetimeFigureOut">
              <a:rPr lang="es-MX" smtClean="0"/>
              <a:t>19/09/2020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03FD88-4A49-4584-B50B-50D5FA5DC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198EAE9-3A71-4AB1-A7FA-00037FF86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870B-6B7A-4BF3-A13F-F1A1660F0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451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986CA-5F21-49DC-8560-2705ACADB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DCEB50-B19F-44CE-99DC-51AAEE9FA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4FD12D-EC1B-4F14-B701-5FDDD22C4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D13246-8C3A-423B-BE59-1A762FD0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1D5A-CEAA-47D8-A17D-9DCFBE6E28BB}" type="datetimeFigureOut">
              <a:rPr lang="es-MX" smtClean="0"/>
              <a:t>19/09/2020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6631DD-1D04-47C1-9A7E-7CB3B5CA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BA2A43-FBE5-448A-B951-CF40D33C9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870B-6B7A-4BF3-A13F-F1A1660F0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24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CB907-3D93-4A90-BDD3-DA2154087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AFD888-C46A-48EE-A649-7BCC2DA07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7348B1-B12E-4370-A8B4-749121C54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742C16-52B2-4CDB-BBD3-2009A54A5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1D5A-CEAA-47D8-A17D-9DCFBE6E28BB}" type="datetimeFigureOut">
              <a:rPr lang="es-MX" smtClean="0"/>
              <a:t>19/09/2020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DDA97A-A580-4686-ADAF-BF7CEAFC7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88A9FC-218C-4E79-A250-FCD78E3B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870B-6B7A-4BF3-A13F-F1A1660F0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444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9BB625D-E53B-4C91-A884-B0406239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BFED1E-B20D-456C-975E-6BFD2B071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C78B8-426D-4D02-8EE7-1DE743FF0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11D5A-CEAA-47D8-A17D-9DCFBE6E28BB}" type="datetimeFigureOut">
              <a:rPr lang="es-MX" smtClean="0"/>
              <a:t>19/09/2020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457A0A-3367-4163-8492-020B4DCE0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D7C68-87E3-4CA7-80F7-12F4CC09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3870B-6B7A-4BF3-A13F-F1A1660F00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115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7DE7D17-279D-4E61-BF03-C282BBA28EF1}"/>
              </a:ext>
            </a:extLst>
          </p:cNvPr>
          <p:cNvSpPr/>
          <p:nvPr/>
        </p:nvSpPr>
        <p:spPr>
          <a:xfrm>
            <a:off x="3008488" y="3115733"/>
            <a:ext cx="5610578" cy="11049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PLANEACIÓN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FE9D96D-D8CD-4322-9C6C-6F11C6356296}"/>
              </a:ext>
            </a:extLst>
          </p:cNvPr>
          <p:cNvSpPr/>
          <p:nvPr/>
        </p:nvSpPr>
        <p:spPr>
          <a:xfrm>
            <a:off x="282222" y="824088"/>
            <a:ext cx="2190045" cy="136595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Es inherente al ser humano</a:t>
            </a:r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8ACA657-B6F6-42CF-93AB-9B71D8E298D4}"/>
              </a:ext>
            </a:extLst>
          </p:cNvPr>
          <p:cNvSpPr/>
          <p:nvPr/>
        </p:nvSpPr>
        <p:spPr>
          <a:xfrm>
            <a:off x="3973688" y="323937"/>
            <a:ext cx="3273778" cy="17046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Se transforma en la medida de que las instituciones que emergen o se ajustan a partir de los cambios en los paradigmas </a:t>
            </a:r>
            <a:r>
              <a:rPr lang="es-ES" i="1" dirty="0"/>
              <a:t>científicos, tecnológicos, sociales y políticos.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99DB8F4-38AF-4955-8886-99E798F8130C}"/>
              </a:ext>
            </a:extLst>
          </p:cNvPr>
          <p:cNvSpPr/>
          <p:nvPr/>
        </p:nvSpPr>
        <p:spPr>
          <a:xfrm>
            <a:off x="7368640" y="5072152"/>
            <a:ext cx="3127022" cy="15654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El desarrollo de la sociedad es tarea permanente de la gestión pública.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6F4EEAA-5260-412A-A349-93BD126750F5}"/>
              </a:ext>
            </a:extLst>
          </p:cNvPr>
          <p:cNvSpPr/>
          <p:nvPr/>
        </p:nvSpPr>
        <p:spPr>
          <a:xfrm>
            <a:off x="8748887" y="721166"/>
            <a:ext cx="2720622" cy="156915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La sociedad es compleja y las instituciones públicas también.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EED54D2-5F52-42EE-9385-F5C0A47DFD2E}"/>
              </a:ext>
            </a:extLst>
          </p:cNvPr>
          <p:cNvSpPr/>
          <p:nvPr/>
        </p:nvSpPr>
        <p:spPr>
          <a:xfrm>
            <a:off x="1230489" y="4964908"/>
            <a:ext cx="3127022" cy="167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Es anticiparse a los acontecimientos y no hay que improvisar</a:t>
            </a:r>
          </a:p>
        </p:txBody>
      </p:sp>
      <p:sp>
        <p:nvSpPr>
          <p:cNvPr id="10" name="Flecha: hacia la izquierda 9">
            <a:extLst>
              <a:ext uri="{FF2B5EF4-FFF2-40B4-BE49-F238E27FC236}">
                <a16:creationId xmlns:a16="http://schemas.microsoft.com/office/drawing/2014/main" id="{23DA734D-BC54-400C-B377-0FE9F31E867C}"/>
              </a:ext>
            </a:extLst>
          </p:cNvPr>
          <p:cNvSpPr/>
          <p:nvPr/>
        </p:nvSpPr>
        <p:spPr>
          <a:xfrm rot="2557382">
            <a:off x="2472267" y="2472267"/>
            <a:ext cx="643466" cy="4620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Flecha: hacia la izquierda 13">
            <a:extLst>
              <a:ext uri="{FF2B5EF4-FFF2-40B4-BE49-F238E27FC236}">
                <a16:creationId xmlns:a16="http://schemas.microsoft.com/office/drawing/2014/main" id="{F594DD94-507E-46A8-BED4-16B04E00A814}"/>
              </a:ext>
            </a:extLst>
          </p:cNvPr>
          <p:cNvSpPr/>
          <p:nvPr/>
        </p:nvSpPr>
        <p:spPr>
          <a:xfrm rot="5400000">
            <a:off x="5204178" y="2236803"/>
            <a:ext cx="643466" cy="4620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: hacia la izquierda 15">
            <a:extLst>
              <a:ext uri="{FF2B5EF4-FFF2-40B4-BE49-F238E27FC236}">
                <a16:creationId xmlns:a16="http://schemas.microsoft.com/office/drawing/2014/main" id="{A1C73AE6-8071-43FC-A4C8-5EB9575C66B0}"/>
              </a:ext>
            </a:extLst>
          </p:cNvPr>
          <p:cNvSpPr/>
          <p:nvPr/>
        </p:nvSpPr>
        <p:spPr>
          <a:xfrm rot="7033029">
            <a:off x="8257822" y="2411265"/>
            <a:ext cx="643466" cy="4620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: hacia la izquierda 17">
            <a:extLst>
              <a:ext uri="{FF2B5EF4-FFF2-40B4-BE49-F238E27FC236}">
                <a16:creationId xmlns:a16="http://schemas.microsoft.com/office/drawing/2014/main" id="{427A0C19-9B47-4A04-95B7-74E6A6C80577}"/>
              </a:ext>
            </a:extLst>
          </p:cNvPr>
          <p:cNvSpPr/>
          <p:nvPr/>
        </p:nvSpPr>
        <p:spPr>
          <a:xfrm rot="18935487">
            <a:off x="2865450" y="4315779"/>
            <a:ext cx="643466" cy="4620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: hacia la izquierda 19">
            <a:extLst>
              <a:ext uri="{FF2B5EF4-FFF2-40B4-BE49-F238E27FC236}">
                <a16:creationId xmlns:a16="http://schemas.microsoft.com/office/drawing/2014/main" id="{48655CB2-B3AB-4089-84E5-C4467FA4BA80}"/>
              </a:ext>
            </a:extLst>
          </p:cNvPr>
          <p:cNvSpPr/>
          <p:nvPr/>
        </p:nvSpPr>
        <p:spPr>
          <a:xfrm rot="13976292">
            <a:off x="7697095" y="4337910"/>
            <a:ext cx="643466" cy="4620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Picture 2" descr="Cápsulas de Competitividad y Excelencia: ¿Qué es el ISAP?">
            <a:extLst>
              <a:ext uri="{FF2B5EF4-FFF2-40B4-BE49-F238E27FC236}">
                <a16:creationId xmlns:a16="http://schemas.microsoft.com/office/drawing/2014/main" id="{76CE5D41-7587-47F4-9715-EC9650772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1" y="3268849"/>
            <a:ext cx="1612386" cy="74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96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523E859E-BCBF-4E66-BDB2-B45C40789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30581"/>
            <a:ext cx="12192000" cy="2827419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3A9AEE7E-B925-446D-8A61-75BFE40B8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 flipV="1">
            <a:off x="0" y="422884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48AD16-3D60-47CD-A77C-957F1A61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033994"/>
            <a:ext cx="10579398" cy="1189708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FFFF"/>
                </a:solidFill>
              </a:rPr>
              <a:t>Nuevas propuestas </a:t>
            </a:r>
            <a:r>
              <a:rPr lang="es-ES" sz="2800" dirty="0">
                <a:solidFill>
                  <a:srgbClr val="FFFFFF"/>
                </a:solidFill>
              </a:rPr>
              <a:t>para la planificación. Hacia la </a:t>
            </a:r>
            <a:r>
              <a:rPr lang="es-ES" sz="2800" b="1" dirty="0">
                <a:solidFill>
                  <a:srgbClr val="FFFFFF"/>
                </a:solidFill>
              </a:rPr>
              <a:t>planificación “compleja”</a:t>
            </a:r>
            <a:br>
              <a:rPr lang="es-ES" sz="2800" dirty="0">
                <a:solidFill>
                  <a:srgbClr val="FFFFFF"/>
                </a:solidFill>
              </a:rPr>
            </a:br>
            <a:r>
              <a:rPr lang="es-ES" sz="1100" dirty="0">
                <a:solidFill>
                  <a:srgbClr val="FFFFFF"/>
                </a:solidFill>
              </a:rPr>
              <a:t>Luisa María Martínez O.*</a:t>
            </a:r>
            <a:br>
              <a:rPr lang="es-ES" sz="1100" dirty="0">
                <a:solidFill>
                  <a:srgbClr val="FFFFFF"/>
                </a:solidFill>
              </a:rPr>
            </a:br>
            <a:r>
              <a:rPr lang="es-ES" sz="1100" dirty="0">
                <a:solidFill>
                  <a:srgbClr val="FFFFFF"/>
                </a:solidFill>
              </a:rPr>
              <a:t>Consultora del CLAD</a:t>
            </a:r>
            <a:endParaRPr lang="es-MX" sz="1100" dirty="0">
              <a:solidFill>
                <a:srgbClr val="FFFFFF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45D527E-542C-44E0-8FC2-F03B24CFA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43732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ápsulas de Competitividad y Excelencia: ¿Qué es el ISAP?">
            <a:extLst>
              <a:ext uri="{FF2B5EF4-FFF2-40B4-BE49-F238E27FC236}">
                <a16:creationId xmlns:a16="http://schemas.microsoft.com/office/drawing/2014/main" id="{37BF2505-B1BA-4B25-A993-C6D703B63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671" y="1145555"/>
            <a:ext cx="4954693" cy="230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9D61AB-EE6B-457E-BFA9-919DDE4C9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871" y="660767"/>
            <a:ext cx="5029200" cy="32276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000" b="1" dirty="0">
                <a:solidFill>
                  <a:srgbClr val="000000"/>
                </a:solidFill>
              </a:rPr>
              <a:t>¿Cómo hacer frente a esta complejidad? </a:t>
            </a:r>
          </a:p>
          <a:p>
            <a:pPr marL="0" indent="0">
              <a:buNone/>
            </a:pPr>
            <a:endParaRPr lang="es-ES" sz="20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s-ES" sz="20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s-ES" sz="2000" b="1" dirty="0">
                <a:solidFill>
                  <a:srgbClr val="000000"/>
                </a:solidFill>
              </a:rPr>
              <a:t>Con planificación compleja.</a:t>
            </a:r>
          </a:p>
          <a:p>
            <a:pPr marL="0" indent="0">
              <a:buNone/>
            </a:pPr>
            <a:endParaRPr lang="es-ES" sz="19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s-MX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3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C5EEE92-65F9-4E1A-99E6-ACABF947938A}"/>
              </a:ext>
            </a:extLst>
          </p:cNvPr>
          <p:cNvSpPr/>
          <p:nvPr/>
        </p:nvSpPr>
        <p:spPr>
          <a:xfrm>
            <a:off x="825803" y="3207149"/>
            <a:ext cx="2257063" cy="83337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Ideas fundamentales de la planificación compleja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DCF95199-5055-47FD-A58F-CF55499CF189}"/>
              </a:ext>
            </a:extLst>
          </p:cNvPr>
          <p:cNvSpPr/>
          <p:nvPr/>
        </p:nvSpPr>
        <p:spPr>
          <a:xfrm>
            <a:off x="3838936" y="609193"/>
            <a:ext cx="2358664" cy="9256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Multisistémica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Multicéntrica/descentralizada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3AF034D-ACC0-413E-BCC7-2FF6985C3C8E}"/>
              </a:ext>
            </a:extLst>
          </p:cNvPr>
          <p:cNvSpPr/>
          <p:nvPr/>
        </p:nvSpPr>
        <p:spPr>
          <a:xfrm>
            <a:off x="3895523" y="2729695"/>
            <a:ext cx="2358663" cy="6366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Multidimensional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Coordinadora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8BA5D0D-4C9C-467A-A73E-4680A0193882}"/>
              </a:ext>
            </a:extLst>
          </p:cNvPr>
          <p:cNvSpPr/>
          <p:nvPr/>
        </p:nvSpPr>
        <p:spPr>
          <a:xfrm>
            <a:off x="3895523" y="4445086"/>
            <a:ext cx="2358663" cy="6366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Colaborativa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Situacional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96BBF010-897E-45F3-978F-5B248FF524F3}"/>
              </a:ext>
            </a:extLst>
          </p:cNvPr>
          <p:cNvSpPr/>
          <p:nvPr/>
        </p:nvSpPr>
        <p:spPr>
          <a:xfrm>
            <a:off x="3838937" y="5953097"/>
            <a:ext cx="2257063" cy="41475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Innovadora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5F8F4769-A5A1-4B36-9B9D-0FE72D264DBC}"/>
              </a:ext>
            </a:extLst>
          </p:cNvPr>
          <p:cNvSpPr/>
          <p:nvPr/>
        </p:nvSpPr>
        <p:spPr>
          <a:xfrm>
            <a:off x="6953954" y="214490"/>
            <a:ext cx="2968979" cy="632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Económico, político, científico, los ciudadanos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F88B29F4-6815-4377-8601-0F7C9BF9D713}"/>
              </a:ext>
            </a:extLst>
          </p:cNvPr>
          <p:cNvSpPr/>
          <p:nvPr/>
        </p:nvSpPr>
        <p:spPr>
          <a:xfrm>
            <a:off x="6953954" y="1049989"/>
            <a:ext cx="3081867" cy="9256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En una sociedad funcionalmente diferenciada, los sistemas no pueden actuar fuera de sus fronteras, pero dependen de los otros.</a:t>
            </a: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59D32B7B-94E4-4A19-A043-86A56970807B}"/>
              </a:ext>
            </a:extLst>
          </p:cNvPr>
          <p:cNvSpPr/>
          <p:nvPr/>
        </p:nvSpPr>
        <p:spPr>
          <a:xfrm>
            <a:off x="6953954" y="2385883"/>
            <a:ext cx="3081867" cy="5363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Ampliación de oportunidades </a:t>
            </a: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1C763315-00B5-4B9C-87D0-100EFA305978}"/>
              </a:ext>
            </a:extLst>
          </p:cNvPr>
          <p:cNvSpPr/>
          <p:nvPr/>
        </p:nvSpPr>
        <p:spPr>
          <a:xfrm>
            <a:off x="6982174" y="3098703"/>
            <a:ext cx="3081867" cy="5363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Vínculos virtuosos entre los sistemas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B599AC67-0F32-498C-91D2-E4CEC0D9DEFE}"/>
              </a:ext>
            </a:extLst>
          </p:cNvPr>
          <p:cNvSpPr/>
          <p:nvPr/>
        </p:nvSpPr>
        <p:spPr>
          <a:xfrm>
            <a:off x="6982174" y="4040526"/>
            <a:ext cx="3081867" cy="5363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Acoplamientos productivos entre diferentes sistemas </a:t>
            </a:r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994A0405-C6AD-47F8-9BAC-2BBC086EC9BE}"/>
              </a:ext>
            </a:extLst>
          </p:cNvPr>
          <p:cNvSpPr/>
          <p:nvPr/>
        </p:nvSpPr>
        <p:spPr>
          <a:xfrm>
            <a:off x="7027329" y="4937287"/>
            <a:ext cx="2991555" cy="5363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Depende del sitio </a:t>
            </a: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ACF84D11-D79A-4444-B781-98FB830EA094}"/>
              </a:ext>
            </a:extLst>
          </p:cNvPr>
          <p:cNvSpPr/>
          <p:nvPr/>
        </p:nvSpPr>
        <p:spPr>
          <a:xfrm>
            <a:off x="7078132" y="5834048"/>
            <a:ext cx="2991555" cy="6683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Incorporar los avances, los cambios tecnológicos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0" name="Abrir llave 39">
            <a:extLst>
              <a:ext uri="{FF2B5EF4-FFF2-40B4-BE49-F238E27FC236}">
                <a16:creationId xmlns:a16="http://schemas.microsoft.com/office/drawing/2014/main" id="{B8353CA7-149D-4CCD-969E-07F24CA60FC4}"/>
              </a:ext>
            </a:extLst>
          </p:cNvPr>
          <p:cNvSpPr/>
          <p:nvPr/>
        </p:nvSpPr>
        <p:spPr>
          <a:xfrm>
            <a:off x="3187718" y="539914"/>
            <a:ext cx="693407" cy="6050782"/>
          </a:xfrm>
          <a:prstGeom prst="lef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Abrir llave 40">
            <a:extLst>
              <a:ext uri="{FF2B5EF4-FFF2-40B4-BE49-F238E27FC236}">
                <a16:creationId xmlns:a16="http://schemas.microsoft.com/office/drawing/2014/main" id="{7B809962-0661-478A-A082-4491D47FCF11}"/>
              </a:ext>
            </a:extLst>
          </p:cNvPr>
          <p:cNvSpPr/>
          <p:nvPr/>
        </p:nvSpPr>
        <p:spPr>
          <a:xfrm>
            <a:off x="6277336" y="135467"/>
            <a:ext cx="676618" cy="1941689"/>
          </a:xfrm>
          <a:prstGeom prst="lef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Abrir llave 42">
            <a:extLst>
              <a:ext uri="{FF2B5EF4-FFF2-40B4-BE49-F238E27FC236}">
                <a16:creationId xmlns:a16="http://schemas.microsoft.com/office/drawing/2014/main" id="{5FCDDA97-B787-4DEF-AE9F-AE9A9166C24C}"/>
              </a:ext>
            </a:extLst>
          </p:cNvPr>
          <p:cNvSpPr/>
          <p:nvPr/>
        </p:nvSpPr>
        <p:spPr>
          <a:xfrm>
            <a:off x="6332493" y="2280355"/>
            <a:ext cx="676618" cy="1501423"/>
          </a:xfrm>
          <a:prstGeom prst="lef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Abrir llave 44">
            <a:extLst>
              <a:ext uri="{FF2B5EF4-FFF2-40B4-BE49-F238E27FC236}">
                <a16:creationId xmlns:a16="http://schemas.microsoft.com/office/drawing/2014/main" id="{72FF8A3C-35EA-4CDA-9D69-CB4B6CCD84C0}"/>
              </a:ext>
            </a:extLst>
          </p:cNvPr>
          <p:cNvSpPr/>
          <p:nvPr/>
        </p:nvSpPr>
        <p:spPr>
          <a:xfrm>
            <a:off x="6305556" y="3887305"/>
            <a:ext cx="676618" cy="1723273"/>
          </a:xfrm>
          <a:prstGeom prst="leftBrace">
            <a:avLst>
              <a:gd name="adj1" fmla="val 15007"/>
              <a:gd name="adj2" fmla="val 50000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Abrir llave 45">
            <a:extLst>
              <a:ext uri="{FF2B5EF4-FFF2-40B4-BE49-F238E27FC236}">
                <a16:creationId xmlns:a16="http://schemas.microsoft.com/office/drawing/2014/main" id="{C422B160-5257-4E23-9839-5A27AD032BD3}"/>
              </a:ext>
            </a:extLst>
          </p:cNvPr>
          <p:cNvSpPr/>
          <p:nvPr/>
        </p:nvSpPr>
        <p:spPr>
          <a:xfrm>
            <a:off x="6547556" y="5834048"/>
            <a:ext cx="461555" cy="747374"/>
          </a:xfrm>
          <a:prstGeom prst="lef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A635145-D7C7-46F9-AAF6-184FE7FA2CFB}"/>
              </a:ext>
            </a:extLst>
          </p:cNvPr>
          <p:cNvSpPr txBox="1"/>
          <p:nvPr/>
        </p:nvSpPr>
        <p:spPr>
          <a:xfrm>
            <a:off x="1196622" y="1659467"/>
            <a:ext cx="1061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1°</a:t>
            </a:r>
            <a:endParaRPr lang="es-MX" sz="4400" dirty="0"/>
          </a:p>
        </p:txBody>
      </p:sp>
      <p:pic>
        <p:nvPicPr>
          <p:cNvPr id="3" name="Picture 2" descr="Cápsulas de Competitividad y Excelencia: ¿Qué es el ISAP?">
            <a:extLst>
              <a:ext uri="{FF2B5EF4-FFF2-40B4-BE49-F238E27FC236}">
                <a16:creationId xmlns:a16="http://schemas.microsoft.com/office/drawing/2014/main" id="{3DA17316-E14E-45CE-890A-4888A002D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91" y="198020"/>
            <a:ext cx="1835010" cy="85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65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Cápsulas de Competitividad y Excelencia: ¿Qué es el ISAP?">
            <a:extLst>
              <a:ext uri="{FF2B5EF4-FFF2-40B4-BE49-F238E27FC236}">
                <a16:creationId xmlns:a16="http://schemas.microsoft.com/office/drawing/2014/main" id="{2F78327E-FF19-449B-B44D-33BA73BB3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2" y="278446"/>
            <a:ext cx="1494946" cy="69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961001E-82F3-4FA8-B7E5-81E6A0BF0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76583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60546B68-908E-4C57-9EC8-AC711EB84CA3}"/>
              </a:ext>
            </a:extLst>
          </p:cNvPr>
          <p:cNvSpPr txBox="1"/>
          <p:nvPr/>
        </p:nvSpPr>
        <p:spPr>
          <a:xfrm>
            <a:off x="1038578" y="1501422"/>
            <a:ext cx="71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4400" dirty="0"/>
              <a:t>2°</a:t>
            </a:r>
            <a:endParaRPr lang="es-MX" sz="4400"/>
          </a:p>
        </p:txBody>
      </p:sp>
    </p:spTree>
    <p:extLst>
      <p:ext uri="{BB962C8B-B14F-4D97-AF65-F5344CB8AC3E}">
        <p14:creationId xmlns:p14="http://schemas.microsoft.com/office/powerpoint/2010/main" val="299619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224E412-F7FC-4A41-B890-0FE45C36F56E}"/>
              </a:ext>
            </a:extLst>
          </p:cNvPr>
          <p:cNvSpPr/>
          <p:nvPr/>
        </p:nvSpPr>
        <p:spPr>
          <a:xfrm>
            <a:off x="767644" y="2905477"/>
            <a:ext cx="2370667" cy="104704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De la organización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42FE5FB-8332-476D-A8AA-1079EFFCCF07}"/>
              </a:ext>
            </a:extLst>
          </p:cNvPr>
          <p:cNvSpPr/>
          <p:nvPr/>
        </p:nvSpPr>
        <p:spPr>
          <a:xfrm>
            <a:off x="4097867" y="869244"/>
            <a:ext cx="2302933" cy="9595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En los gobiernos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3447729-E028-4071-9F21-F785BD4E3A74}"/>
              </a:ext>
            </a:extLst>
          </p:cNvPr>
          <p:cNvSpPr/>
          <p:nvPr/>
        </p:nvSpPr>
        <p:spPr>
          <a:xfrm>
            <a:off x="4097867" y="2949221"/>
            <a:ext cx="2302933" cy="95955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En el sector privado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297FC24-5201-4D4C-AE37-B0D4CECAE061}"/>
              </a:ext>
            </a:extLst>
          </p:cNvPr>
          <p:cNvSpPr/>
          <p:nvPr/>
        </p:nvSpPr>
        <p:spPr>
          <a:xfrm>
            <a:off x="4143024" y="5125154"/>
            <a:ext cx="2302933" cy="95955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Desde el sector social y ciudadano</a:t>
            </a:r>
            <a:endParaRPr lang="es-MX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9229D844-B751-48CF-9152-E0F2D8094017}"/>
              </a:ext>
            </a:extLst>
          </p:cNvPr>
          <p:cNvSpPr/>
          <p:nvPr/>
        </p:nvSpPr>
        <p:spPr>
          <a:xfrm>
            <a:off x="7992533" y="270933"/>
            <a:ext cx="3160889" cy="19191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Investigadores,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Expertos y asesores del alto gobierno.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Salas de crisis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Equipos de monitoreo permanente.</a:t>
            </a:r>
          </a:p>
          <a:p>
            <a:pPr algn="ctr"/>
            <a:endParaRPr lang="es-MX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9B0E4D1-9658-4A56-993E-B6035C7F0BE0}"/>
              </a:ext>
            </a:extLst>
          </p:cNvPr>
          <p:cNvSpPr/>
          <p:nvPr/>
        </p:nvSpPr>
        <p:spPr>
          <a:xfrm>
            <a:off x="7992533" y="2469444"/>
            <a:ext cx="3160889" cy="19191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Think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Tanks</a:t>
            </a:r>
            <a:r>
              <a:rPr lang="es-ES" dirty="0">
                <a:solidFill>
                  <a:schemeClr val="tx1"/>
                </a:solidFill>
              </a:rPr>
              <a:t>: investigaciones, observar las tendencias, impulsar debates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5F36DCF-3F75-4248-8A90-10941AA0F4DB}"/>
              </a:ext>
            </a:extLst>
          </p:cNvPr>
          <p:cNvSpPr/>
          <p:nvPr/>
        </p:nvSpPr>
        <p:spPr>
          <a:xfrm>
            <a:off x="8048977" y="4645377"/>
            <a:ext cx="3160889" cy="19191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Organizaciones civiles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Redes sociales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Abrir y orientar mejor la comunicación permanente.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Abrir llave 15">
            <a:extLst>
              <a:ext uri="{FF2B5EF4-FFF2-40B4-BE49-F238E27FC236}">
                <a16:creationId xmlns:a16="http://schemas.microsoft.com/office/drawing/2014/main" id="{4436F781-BBA1-47C9-9FD2-9FCB07D4FB5A}"/>
              </a:ext>
            </a:extLst>
          </p:cNvPr>
          <p:cNvSpPr/>
          <p:nvPr/>
        </p:nvSpPr>
        <p:spPr>
          <a:xfrm>
            <a:off x="3499556" y="632178"/>
            <a:ext cx="508000" cy="5588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Abrir llave 16">
            <a:extLst>
              <a:ext uri="{FF2B5EF4-FFF2-40B4-BE49-F238E27FC236}">
                <a16:creationId xmlns:a16="http://schemas.microsoft.com/office/drawing/2014/main" id="{DEC1DA64-D3C2-4B42-A144-9C042D4411ED}"/>
              </a:ext>
            </a:extLst>
          </p:cNvPr>
          <p:cNvSpPr/>
          <p:nvPr/>
        </p:nvSpPr>
        <p:spPr>
          <a:xfrm>
            <a:off x="7072489" y="191911"/>
            <a:ext cx="508000" cy="20771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Abrir llave 18">
            <a:extLst>
              <a:ext uri="{FF2B5EF4-FFF2-40B4-BE49-F238E27FC236}">
                <a16:creationId xmlns:a16="http://schemas.microsoft.com/office/drawing/2014/main" id="{EC00C918-C4A1-4DE9-8451-7148F585F632}"/>
              </a:ext>
            </a:extLst>
          </p:cNvPr>
          <p:cNvSpPr/>
          <p:nvPr/>
        </p:nvSpPr>
        <p:spPr>
          <a:xfrm>
            <a:off x="7072489" y="2387600"/>
            <a:ext cx="508000" cy="20771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Abrir llave 20">
            <a:extLst>
              <a:ext uri="{FF2B5EF4-FFF2-40B4-BE49-F238E27FC236}">
                <a16:creationId xmlns:a16="http://schemas.microsoft.com/office/drawing/2014/main" id="{CC912526-97BD-4E33-AF11-B5D61117D593}"/>
              </a:ext>
            </a:extLst>
          </p:cNvPr>
          <p:cNvSpPr/>
          <p:nvPr/>
        </p:nvSpPr>
        <p:spPr>
          <a:xfrm>
            <a:off x="7109178" y="4583289"/>
            <a:ext cx="508000" cy="20771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BA16D51-6C11-4D9D-BE90-EE0C1EB1B7FB}"/>
              </a:ext>
            </a:extLst>
          </p:cNvPr>
          <p:cNvSpPr txBox="1"/>
          <p:nvPr/>
        </p:nvSpPr>
        <p:spPr>
          <a:xfrm>
            <a:off x="1038578" y="964301"/>
            <a:ext cx="801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3°</a:t>
            </a:r>
            <a:endParaRPr lang="es-MX" sz="4400" dirty="0"/>
          </a:p>
        </p:txBody>
      </p:sp>
      <p:pic>
        <p:nvPicPr>
          <p:cNvPr id="3" name="Picture 2" descr="Cápsulas de Competitividad y Excelencia: ¿Qué es el ISAP?">
            <a:extLst>
              <a:ext uri="{FF2B5EF4-FFF2-40B4-BE49-F238E27FC236}">
                <a16:creationId xmlns:a16="http://schemas.microsoft.com/office/drawing/2014/main" id="{8C4BEFE0-18BC-4307-BF5C-364B3129C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0765">
            <a:off x="208287" y="5662274"/>
            <a:ext cx="1652518" cy="76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6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E9F2319-712A-4D41-B42B-A99098CF6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419" y="1999767"/>
            <a:ext cx="3959432" cy="31892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4965F2E-2E13-4061-A66A-71F79437F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699" y="2725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dirty="0"/>
            </a:br>
            <a:r>
              <a:rPr lang="es-ES" b="1" dirty="0"/>
              <a:t>Década de los 60 </a:t>
            </a:r>
            <a:br>
              <a:rPr lang="es-ES" b="1" dirty="0"/>
            </a:br>
            <a:r>
              <a:rPr lang="es-ES" sz="3100" b="1" i="1" dirty="0"/>
              <a:t>El modelo de planificación predominante</a:t>
            </a:r>
            <a:br>
              <a:rPr lang="es-ES" b="1" dirty="0"/>
            </a:br>
            <a:endParaRPr lang="es-MX" b="1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523821-CDF2-4DDB-BB94-DEEA23A6F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498" y="1276133"/>
            <a:ext cx="3873221" cy="623355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dirty="0"/>
              <a:t>CONTEXTO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99D860-8332-4C1F-B06E-C4FCD53D0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143" y="1816268"/>
            <a:ext cx="3353930" cy="3684588"/>
          </a:xfrm>
        </p:spPr>
        <p:txBody>
          <a:bodyPr>
            <a:noAutofit/>
          </a:bodyPr>
          <a:lstStyle/>
          <a:p>
            <a:r>
              <a:rPr lang="es-ES" sz="2000" b="1" dirty="0"/>
              <a:t>Economía mixta</a:t>
            </a:r>
            <a:r>
              <a:rPr lang="es-ES" sz="2000" dirty="0"/>
              <a:t>, </a:t>
            </a:r>
          </a:p>
          <a:p>
            <a:r>
              <a:rPr lang="es-ES" sz="2000" b="1" dirty="0"/>
              <a:t>Baja dinámica de desarrollo.</a:t>
            </a:r>
            <a:endParaRPr lang="es-ES" sz="2000" dirty="0"/>
          </a:p>
          <a:p>
            <a:r>
              <a:rPr lang="es-ES" sz="2000" b="1" dirty="0">
                <a:solidFill>
                  <a:srgbClr val="FF0000"/>
                </a:solidFill>
              </a:rPr>
              <a:t>Sociedades rurales en tránsito a la urbanización</a:t>
            </a:r>
            <a:r>
              <a:rPr lang="es-ES" sz="2000" dirty="0"/>
              <a:t>, </a:t>
            </a:r>
          </a:p>
          <a:p>
            <a:r>
              <a:rPr lang="es-ES" sz="2000" dirty="0">
                <a:solidFill>
                  <a:srgbClr val="00B050"/>
                </a:solidFill>
              </a:rPr>
              <a:t>Organización pública difusa, poco profesional</a:t>
            </a:r>
          </a:p>
          <a:p>
            <a:r>
              <a:rPr lang="es-ES" sz="2000" dirty="0">
                <a:solidFill>
                  <a:srgbClr val="FF0066"/>
                </a:solidFill>
              </a:rPr>
              <a:t>Desarticulación entre presupuestos y políticas y programas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22FA2B-631D-40F1-8BE8-2FB372BAE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8314" y="1587811"/>
            <a:ext cx="5183188" cy="823912"/>
          </a:xfrm>
        </p:spPr>
        <p:txBody>
          <a:bodyPr>
            <a:normAutofit lnSpcReduction="10000"/>
          </a:bodyPr>
          <a:lstStyle/>
          <a:p>
            <a:endParaRPr lang="es-MX" dirty="0"/>
          </a:p>
          <a:p>
            <a:pPr algn="ctr"/>
            <a:r>
              <a:rPr lang="es-MX" dirty="0"/>
              <a:t>Logros</a:t>
            </a:r>
          </a:p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BAA895-6136-42F2-B447-E0A587A77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57929" y="1816268"/>
            <a:ext cx="3899430" cy="3684588"/>
          </a:xfrm>
        </p:spPr>
        <p:txBody>
          <a:bodyPr>
            <a:normAutofit fontScale="92500" lnSpcReduction="10000"/>
          </a:bodyPr>
          <a:lstStyle/>
          <a:p>
            <a:endParaRPr lang="es-ES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Técnicas y métodos perfeccionados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Reestructuración de las funciones del sector público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Mecanismos de ejecución y control como los presupuestos por programas.</a:t>
            </a:r>
          </a:p>
          <a:p>
            <a:endParaRPr lang="es-MX" dirty="0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72150091-2B54-4C12-A57F-704F57C78E1E}"/>
              </a:ext>
            </a:extLst>
          </p:cNvPr>
          <p:cNvSpPr/>
          <p:nvPr/>
        </p:nvSpPr>
        <p:spPr>
          <a:xfrm>
            <a:off x="5496101" y="5427219"/>
            <a:ext cx="1374069" cy="823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Picture 2" descr="Cápsulas de Competitividad y Excelencia: ¿Qué es el ISAP?">
            <a:extLst>
              <a:ext uri="{FF2B5EF4-FFF2-40B4-BE49-F238E27FC236}">
                <a16:creationId xmlns:a16="http://schemas.microsoft.com/office/drawing/2014/main" id="{0ECDE713-4598-42CF-94D9-1709A0597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6" y="116362"/>
            <a:ext cx="2053102" cy="95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43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69A41D1-1B98-4297-856D-7B6E37AE7465}"/>
              </a:ext>
            </a:extLst>
          </p:cNvPr>
          <p:cNvSpPr/>
          <p:nvPr/>
        </p:nvSpPr>
        <p:spPr>
          <a:xfrm>
            <a:off x="4775200" y="635000"/>
            <a:ext cx="6769100" cy="25908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t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Estado productor,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Empresas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públicas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Modelo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sustitutivo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Urbanización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acelerada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Presión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sobre</a:t>
            </a:r>
            <a:r>
              <a:rPr lang="en-US" sz="2000" dirty="0">
                <a:solidFill>
                  <a:schemeClr val="tx1"/>
                </a:solidFill>
              </a:rPr>
              <a:t> el </a:t>
            </a:r>
            <a:r>
              <a:rPr lang="en-US" sz="2000" dirty="0" err="1">
                <a:solidFill>
                  <a:schemeClr val="tx1"/>
                </a:solidFill>
              </a:rPr>
              <a:t>empleo</a:t>
            </a:r>
            <a:r>
              <a:rPr lang="en-US" sz="2000" dirty="0">
                <a:solidFill>
                  <a:schemeClr val="tx1"/>
                </a:solidFill>
              </a:rPr>
              <a:t> y los </a:t>
            </a:r>
            <a:r>
              <a:rPr lang="en-US" sz="2000" dirty="0" err="1">
                <a:solidFill>
                  <a:schemeClr val="tx1"/>
                </a:solidFill>
              </a:rPr>
              <a:t>servicios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públicos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urbanos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7D36DDD-F9DE-4D80-B3F8-27F4294132B0}"/>
              </a:ext>
            </a:extLst>
          </p:cNvPr>
          <p:cNvSpPr/>
          <p:nvPr/>
        </p:nvSpPr>
        <p:spPr>
          <a:xfrm>
            <a:off x="4775200" y="3302000"/>
            <a:ext cx="6769100" cy="28829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dirty="0"/>
              <a:t>Logros: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dirty="0"/>
              <a:t>Mejor conocimiento de los países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dirty="0"/>
              <a:t>Transformación del sector público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dirty="0"/>
              <a:t>Diseño de políticas política monetaria externa y sectores sociales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dirty="0"/>
              <a:t>Planes de inversión pública a mediano plazo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A0E24B-1E77-4A3B-8C43-BE2CFFE84A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década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esperanza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los 70 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Planificación</a:t>
            </a:r>
            <a:r>
              <a:rPr lang="en-US" sz="28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indicativa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TOP 10 – Sucesos determinantes de los 70 en México – MXTOP">
            <a:extLst>
              <a:ext uri="{FF2B5EF4-FFF2-40B4-BE49-F238E27FC236}">
                <a16:creationId xmlns:a16="http://schemas.microsoft.com/office/drawing/2014/main" id="{E86D9E25-01E9-4CC3-B59A-D2E3ED2A8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9" y="282374"/>
            <a:ext cx="4399642" cy="109502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psulas de Competitividad y Excelencia: ¿Qué es el ISAP?">
            <a:extLst>
              <a:ext uri="{FF2B5EF4-FFF2-40B4-BE49-F238E27FC236}">
                <a16:creationId xmlns:a16="http://schemas.microsoft.com/office/drawing/2014/main" id="{4FD46EE8-CE41-4C81-8AD1-A3A8B1DAC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07" y="5762416"/>
            <a:ext cx="1819929" cy="84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57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A27295-C21F-4E3B-BE95-3CB93785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693" y="145258"/>
            <a:ext cx="4097866" cy="113573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500" b="1" dirty="0"/>
              <a:t>La década de los 80. </a:t>
            </a:r>
            <a:br>
              <a:rPr lang="es-ES" sz="2500" b="1" dirty="0"/>
            </a:br>
            <a:r>
              <a:rPr lang="es-ES" sz="2500" b="1" i="1" dirty="0"/>
              <a:t>Planificación estratégica corporativa</a:t>
            </a:r>
            <a:br>
              <a:rPr lang="es-ES" sz="2500" b="1" dirty="0"/>
            </a:br>
            <a:endParaRPr lang="es-MX" sz="25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2E5BE2-0A90-4AAC-82FC-224507E02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24" y="851017"/>
            <a:ext cx="6992789" cy="5463836"/>
          </a:xfrm>
        </p:spPr>
        <p:txBody>
          <a:bodyPr>
            <a:normAutofit/>
          </a:bodyPr>
          <a:lstStyle/>
          <a:p>
            <a:r>
              <a:rPr lang="es-ES" sz="1800" dirty="0"/>
              <a:t>Crisis, hiperinflación, deuda</a:t>
            </a:r>
          </a:p>
          <a:p>
            <a:r>
              <a:rPr lang="es-ES" sz="1800" dirty="0"/>
              <a:t>Pobreza urbana y pobreza rural </a:t>
            </a:r>
          </a:p>
          <a:p>
            <a:r>
              <a:rPr lang="es-ES" sz="1800" dirty="0"/>
              <a:t>Tensión en movimientos sociales, nuevos actores.</a:t>
            </a:r>
          </a:p>
          <a:p>
            <a:r>
              <a:rPr lang="es-ES" sz="1800" dirty="0"/>
              <a:t>Desmonte del Estado productor, reducción de la burocracia, mayor demanda por eficiencia en la gestión pública, </a:t>
            </a:r>
          </a:p>
          <a:p>
            <a:r>
              <a:rPr lang="es-ES" sz="1800" dirty="0"/>
              <a:t>Mercado predominante.</a:t>
            </a:r>
          </a:p>
          <a:p>
            <a:pPr marL="0" indent="0">
              <a:buNone/>
            </a:pPr>
            <a:endParaRPr lang="es-ES" sz="1800" b="1" dirty="0"/>
          </a:p>
          <a:p>
            <a:pPr marL="0" indent="0">
              <a:buNone/>
            </a:pPr>
            <a:r>
              <a:rPr lang="es-ES" sz="1800" b="1" dirty="0"/>
              <a:t>Logros: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1800" b="1" dirty="0"/>
              <a:t>Se introduce </a:t>
            </a:r>
            <a:r>
              <a:rPr lang="es-ES" sz="1800" b="1" dirty="0">
                <a:solidFill>
                  <a:srgbClr val="33CC33"/>
                </a:solidFill>
              </a:rPr>
              <a:t>el concepto de estrategia</a:t>
            </a:r>
            <a:endParaRPr lang="es-ES" sz="18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sz="1800" b="1" dirty="0"/>
              <a:t>Planificación como un </a:t>
            </a:r>
            <a:r>
              <a:rPr lang="es-ES" sz="1800" b="1" dirty="0">
                <a:solidFill>
                  <a:srgbClr val="0070C0"/>
                </a:solidFill>
              </a:rPr>
              <a:t>acto de previsión </a:t>
            </a:r>
            <a:r>
              <a:rPr lang="es-ES" sz="1800" b="1" dirty="0"/>
              <a:t>más que de predicción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1800" b="1" dirty="0"/>
              <a:t>Las </a:t>
            </a:r>
            <a:r>
              <a:rPr lang="es-ES" sz="1800" b="1" dirty="0">
                <a:solidFill>
                  <a:srgbClr val="FF0066"/>
                </a:solidFill>
              </a:rPr>
              <a:t>reformas</a:t>
            </a:r>
            <a:r>
              <a:rPr lang="es-ES" sz="1800" b="1" dirty="0"/>
              <a:t> modernizadoras a partir de la crisis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1800" b="1" dirty="0"/>
              <a:t>Consolidar la </a:t>
            </a:r>
            <a:r>
              <a:rPr lang="es-ES" sz="1800" b="1" dirty="0">
                <a:solidFill>
                  <a:srgbClr val="7030A0"/>
                </a:solidFill>
              </a:rPr>
              <a:t>estructura normativa </a:t>
            </a:r>
            <a:r>
              <a:rPr lang="es-ES" sz="1800" b="1" dirty="0"/>
              <a:t>de los países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1800" b="1" dirty="0"/>
              <a:t>Nuevas </a:t>
            </a:r>
            <a:r>
              <a:rPr lang="es-MX" sz="1800" b="1" dirty="0">
                <a:solidFill>
                  <a:schemeClr val="accent2"/>
                </a:solidFill>
              </a:rPr>
              <a:t>instancias y procedimientos</a:t>
            </a:r>
            <a:r>
              <a:rPr lang="es-MX" sz="1800" b="1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sz="1600" dirty="0"/>
          </a:p>
        </p:txBody>
      </p:sp>
      <p:pic>
        <p:nvPicPr>
          <p:cNvPr id="2050" name="Picture 2" descr="El Universal - Nación - Falleció el ex presidente Miguel de la Madrid">
            <a:extLst>
              <a:ext uri="{FF2B5EF4-FFF2-40B4-BE49-F238E27FC236}">
                <a16:creationId xmlns:a16="http://schemas.microsoft.com/office/drawing/2014/main" id="{495D1591-0813-4DAD-88C6-05FC47205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1" r="11592"/>
          <a:stretch/>
        </p:blipFill>
        <p:spPr bwMode="auto">
          <a:xfrm>
            <a:off x="7777393" y="1976277"/>
            <a:ext cx="4414606" cy="4881723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7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Isosceles Triangle 7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ápsulas de Competitividad y Excelencia: ¿Qué es el ISAP?">
            <a:extLst>
              <a:ext uri="{FF2B5EF4-FFF2-40B4-BE49-F238E27FC236}">
                <a16:creationId xmlns:a16="http://schemas.microsoft.com/office/drawing/2014/main" id="{B2D40279-69C3-496D-A4C4-3208BDC53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599" y="5945310"/>
            <a:ext cx="1965794" cy="9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955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D570662-4CBC-485A-83D3-8B205D98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6170612" cy="1325563"/>
          </a:xfrm>
        </p:spPr>
        <p:txBody>
          <a:bodyPr>
            <a:noAutofit/>
          </a:bodyPr>
          <a:lstStyle/>
          <a:p>
            <a:r>
              <a:rPr lang="es-ES" sz="2000" b="1" dirty="0"/>
              <a:t>El tiempo de las reformas, los 90. </a:t>
            </a:r>
            <a:r>
              <a:rPr lang="es-ES" sz="2000" b="1" i="1" dirty="0"/>
              <a:t>Planificación estratégica situacional (planificación pública)</a:t>
            </a:r>
            <a:endParaRPr lang="es-MX" sz="2000" b="1" i="1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89A1B99-0DFC-4393-968D-E23088FB1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CONTEXTO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32F466-69B3-426A-BF21-2D72552977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s-ES" i="1" dirty="0">
              <a:solidFill>
                <a:srgbClr val="FF0000"/>
              </a:solidFill>
            </a:endParaRPr>
          </a:p>
          <a:p>
            <a:r>
              <a:rPr lang="es-ES" dirty="0"/>
              <a:t>Modelo económico </a:t>
            </a:r>
            <a:r>
              <a:rPr lang="es-ES" dirty="0">
                <a:solidFill>
                  <a:srgbClr val="FF0000"/>
                </a:solidFill>
              </a:rPr>
              <a:t>neoliberal, y</a:t>
            </a:r>
            <a:r>
              <a:rPr lang="es-ES" dirty="0"/>
              <a:t> </a:t>
            </a:r>
            <a:r>
              <a:rPr lang="es-ES" dirty="0">
                <a:solidFill>
                  <a:srgbClr val="FF0000"/>
                </a:solidFill>
              </a:rPr>
              <a:t>Globalización.</a:t>
            </a:r>
          </a:p>
          <a:p>
            <a:r>
              <a:rPr lang="es-ES" dirty="0"/>
              <a:t>Incremento de las </a:t>
            </a:r>
            <a:r>
              <a:rPr lang="es-ES" dirty="0">
                <a:solidFill>
                  <a:srgbClr val="00B050"/>
                </a:solidFill>
              </a:rPr>
              <a:t>demandas regionales. </a:t>
            </a:r>
          </a:p>
          <a:p>
            <a:r>
              <a:rPr lang="es-ES" dirty="0">
                <a:solidFill>
                  <a:srgbClr val="FF0066"/>
                </a:solidFill>
              </a:rPr>
              <a:t>Privatización</a:t>
            </a:r>
            <a:r>
              <a:rPr lang="es-ES" dirty="0"/>
              <a:t>, </a:t>
            </a:r>
            <a:r>
              <a:rPr lang="es-ES" dirty="0">
                <a:solidFill>
                  <a:srgbClr val="0070C0"/>
                </a:solidFill>
              </a:rPr>
              <a:t>descentralización</a:t>
            </a:r>
            <a:endParaRPr lang="es-ES" dirty="0"/>
          </a:p>
          <a:p>
            <a:r>
              <a:rPr lang="es-ES" dirty="0">
                <a:solidFill>
                  <a:schemeClr val="accent2"/>
                </a:solidFill>
              </a:rPr>
              <a:t>Gestión pública abierta a la innovación</a:t>
            </a:r>
            <a:r>
              <a:rPr lang="es-ES" dirty="0"/>
              <a:t>, </a:t>
            </a:r>
            <a:r>
              <a:rPr lang="es-ES" dirty="0">
                <a:solidFill>
                  <a:srgbClr val="7030A0"/>
                </a:solidFill>
              </a:rPr>
              <a:t>demanda por calidad </a:t>
            </a:r>
            <a:r>
              <a:rPr lang="es-ES" dirty="0"/>
              <a:t>de la gestión pública. </a:t>
            </a:r>
          </a:p>
          <a:p>
            <a:pPr marL="0" indent="0">
              <a:buNone/>
            </a:pPr>
            <a:endParaRPr lang="es-ES" dirty="0"/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22259DC-9380-4078-AD40-AC0967CB4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EFECTOS</a:t>
            </a:r>
            <a:endParaRPr lang="es-MX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2D848D9-5A2F-490A-B204-AE37F958346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B050"/>
                </a:solidFill>
              </a:rPr>
              <a:t>Gerencia pública </a:t>
            </a:r>
            <a:r>
              <a:rPr lang="es-ES" dirty="0"/>
              <a:t>para el desarrollo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Mejor </a:t>
            </a:r>
            <a:r>
              <a:rPr lang="es-ES" dirty="0">
                <a:solidFill>
                  <a:srgbClr val="FF0066"/>
                </a:solidFill>
              </a:rPr>
              <a:t>interrelación</a:t>
            </a:r>
            <a:r>
              <a:rPr lang="es-ES" dirty="0"/>
              <a:t> entre </a:t>
            </a:r>
            <a:r>
              <a:rPr lang="es-ES" dirty="0">
                <a:solidFill>
                  <a:srgbClr val="FF0066"/>
                </a:solidFill>
              </a:rPr>
              <a:t>Estado y mercado</a:t>
            </a:r>
            <a:r>
              <a:rPr lang="es-ES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70C0"/>
                </a:solidFill>
              </a:rPr>
              <a:t>Análisis tecno-político </a:t>
            </a:r>
            <a:r>
              <a:rPr lang="es-ES" dirty="0"/>
              <a:t>de los problemas.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C00000"/>
                </a:solidFill>
              </a:rPr>
              <a:t>Extensión de los mercados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Sistemas de petición y </a:t>
            </a:r>
            <a:r>
              <a:rPr lang="es-ES" dirty="0">
                <a:solidFill>
                  <a:srgbClr val="FF0000"/>
                </a:solidFill>
              </a:rPr>
              <a:t>rendición de cuentas </a:t>
            </a:r>
          </a:p>
          <a:p>
            <a:endParaRPr lang="es-MX" dirty="0"/>
          </a:p>
        </p:txBody>
      </p:sp>
      <p:pic>
        <p:nvPicPr>
          <p:cNvPr id="3074" name="Picture 2" descr="Las balas que ejecutaron a Colosio convirtieron en “zombi” a Salinas |  RESPUESTA">
            <a:extLst>
              <a:ext uri="{FF2B5EF4-FFF2-40B4-BE49-F238E27FC236}">
                <a16:creationId xmlns:a16="http://schemas.microsoft.com/office/drawing/2014/main" id="{5B05D2BF-0869-4E42-B445-16B0A9F73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4712"/>
            <a:ext cx="2913415" cy="174804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ápsulas de Competitividad y Excelencia: ¿Qué es el ISAP?">
            <a:extLst>
              <a:ext uri="{FF2B5EF4-FFF2-40B4-BE49-F238E27FC236}">
                <a16:creationId xmlns:a16="http://schemas.microsoft.com/office/drawing/2014/main" id="{E71EFA10-97DC-4CB0-875D-17494B315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815" y="5878065"/>
            <a:ext cx="1774580" cy="8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4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01" name="Group 72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74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02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03" name="Group 76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78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04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098" name="Picture 2" descr="Ciudadanos exigen a AMLO quitar escolta a Fox y Calderón | EL DEBATE">
            <a:extLst>
              <a:ext uri="{FF2B5EF4-FFF2-40B4-BE49-F238E27FC236}">
                <a16:creationId xmlns:a16="http://schemas.microsoft.com/office/drawing/2014/main" id="{0542700A-0B60-4B48-A6B7-F5756C57A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8" r="7878" b="2"/>
          <a:stretch/>
        </p:blipFill>
        <p:spPr bwMode="auto">
          <a:xfrm>
            <a:off x="8045458" y="1446435"/>
            <a:ext cx="2574430" cy="32045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5" name="Group 80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6" name="Freeform: Shape 82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7" name="Freeform: Shape 84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13DA4C-6BB0-4313-BD01-33FF6663D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598259"/>
            <a:ext cx="6525994" cy="544072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s-MX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MX" sz="2000" dirty="0"/>
              <a:t>Siglo XXI, primera década. </a:t>
            </a:r>
            <a:r>
              <a:rPr lang="es-MX" sz="2000" i="1" dirty="0"/>
              <a:t>Planificación prospectiva situacional</a:t>
            </a:r>
          </a:p>
          <a:p>
            <a:pPr marL="0" indent="0">
              <a:buNone/>
            </a:pPr>
            <a:endParaRPr lang="es-MX" sz="2000" i="1" dirty="0">
              <a:solidFill>
                <a:schemeClr val="bg1"/>
              </a:solidFill>
            </a:endParaRPr>
          </a:p>
          <a:p>
            <a:r>
              <a:rPr lang="es-ES" sz="2000" dirty="0"/>
              <a:t>Crisis económicas mundiales, indicadores macroeconómicos controlados </a:t>
            </a:r>
          </a:p>
          <a:p>
            <a:r>
              <a:rPr lang="es-ES" sz="2000" dirty="0"/>
              <a:t>Globalización, tratados de libre comercio</a:t>
            </a:r>
          </a:p>
          <a:p>
            <a:r>
              <a:rPr lang="es-ES" sz="2000" dirty="0"/>
              <a:t>El conocimiento, nueva forma de capital, sociedad de la información.</a:t>
            </a:r>
          </a:p>
          <a:p>
            <a:r>
              <a:rPr lang="es-ES" sz="2000" b="1" dirty="0"/>
              <a:t>Temas sociales emergentes</a:t>
            </a:r>
            <a:r>
              <a:rPr lang="es-ES" sz="2000" dirty="0"/>
              <a:t>: </a:t>
            </a:r>
            <a:r>
              <a:rPr lang="es-ES" sz="2000" i="1" dirty="0"/>
              <a:t>sustentabilidad, envejecimiento, necesidad de revisar reformas a la previsión social y la educación, demanda por equidad, flexibilidad laboral, movimientos ciudadanos</a:t>
            </a:r>
          </a:p>
          <a:p>
            <a:r>
              <a:rPr lang="es-ES" sz="2000" dirty="0"/>
              <a:t>Mayor gobernanza en la gestión pública. Sistemas de </a:t>
            </a:r>
            <a:r>
              <a:rPr lang="es-ES" sz="2000" dirty="0" err="1"/>
              <a:t>accountability</a:t>
            </a:r>
            <a:endParaRPr lang="es-ES" sz="2000" dirty="0"/>
          </a:p>
        </p:txBody>
      </p:sp>
      <p:pic>
        <p:nvPicPr>
          <p:cNvPr id="2" name="Picture 2" descr="Cápsulas de Competitividad y Excelencia: ¿Qué es el ISAP?">
            <a:extLst>
              <a:ext uri="{FF2B5EF4-FFF2-40B4-BE49-F238E27FC236}">
                <a16:creationId xmlns:a16="http://schemas.microsoft.com/office/drawing/2014/main" id="{48AB50C6-E752-4918-96A0-1010A998C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0369">
            <a:off x="9732661" y="5051322"/>
            <a:ext cx="2320899" cy="107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41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7D2DAB-195B-44D5-892D-71AFFCB66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39"/>
            <a:ext cx="4898135" cy="1346693"/>
          </a:xfrm>
        </p:spPr>
        <p:txBody>
          <a:bodyPr>
            <a:normAutofit/>
          </a:bodyPr>
          <a:lstStyle/>
          <a:p>
            <a:r>
              <a:rPr lang="es-ES" sz="2400" dirty="0"/>
              <a:t>Siglo XXI, Segunda década Gobernanza (no es planeación)</a:t>
            </a:r>
            <a:br>
              <a:rPr lang="es-ES" sz="2400" dirty="0"/>
            </a:br>
            <a:endParaRPr lang="es-MX" sz="24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64FA8EC-281F-4A47-AF2E-9F85F2AAB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EAA187-3F4F-4F9D-BF0E-599EBDB0B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553" y="1958833"/>
            <a:ext cx="4878978" cy="3645084"/>
          </a:xfrm>
        </p:spPr>
        <p:txBody>
          <a:bodyPr>
            <a:normAutofit/>
          </a:bodyPr>
          <a:lstStyle/>
          <a:p>
            <a:r>
              <a:rPr lang="es-ES" sz="2000" dirty="0"/>
              <a:t>Mejor escenario económico de América Latina.</a:t>
            </a:r>
          </a:p>
          <a:p>
            <a:r>
              <a:rPr lang="es-ES" sz="2000" dirty="0"/>
              <a:t>Crisis europea, amenaza Estado de bienestar. </a:t>
            </a:r>
          </a:p>
          <a:p>
            <a:r>
              <a:rPr lang="es-ES" sz="2000" dirty="0"/>
              <a:t>Demandas sociales más especializadas</a:t>
            </a:r>
          </a:p>
          <a:p>
            <a:r>
              <a:rPr lang="es-ES" sz="2000" dirty="0"/>
              <a:t>Fin de la dicotomía Estado/mercado. Alianzas público/privado </a:t>
            </a:r>
          </a:p>
          <a:p>
            <a:r>
              <a:rPr lang="es-ES" sz="2000" dirty="0"/>
              <a:t>Movimientos sociales penetran en la agenda de gobierno.</a:t>
            </a:r>
          </a:p>
          <a:p>
            <a:endParaRPr lang="es-ES" sz="2000" dirty="0"/>
          </a:p>
          <a:p>
            <a:endParaRPr lang="es-MX" sz="2000" dirty="0"/>
          </a:p>
        </p:txBody>
      </p:sp>
      <p:pic>
        <p:nvPicPr>
          <p:cNvPr id="5124" name="Picture 4" descr="Peña Nieto ya tiene su pintura en la galería del Palacio Nacional">
            <a:extLst>
              <a:ext uri="{FF2B5EF4-FFF2-40B4-BE49-F238E27FC236}">
                <a16:creationId xmlns:a16="http://schemas.microsoft.com/office/drawing/2014/main" id="{4E8BC659-44CB-41A3-9B7F-CC9B4B66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034" y="1791655"/>
            <a:ext cx="4021747" cy="261627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4CF64A3-29E4-4312-BA4D-8E0C26891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73285">
            <a:off x="10335159" y="5730236"/>
            <a:ext cx="1498575" cy="69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1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A687A3A-2335-4B11-A2B3-D3C0968A8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460" y="1102993"/>
            <a:ext cx="4977976" cy="145405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Balance S. XXI</a:t>
            </a:r>
            <a:endParaRPr lang="es-MX" dirty="0">
              <a:solidFill>
                <a:srgbClr val="000000"/>
              </a:solidFill>
            </a:endParaRP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Definición de Balance - Qué es y Concepto">
            <a:extLst>
              <a:ext uri="{FF2B5EF4-FFF2-40B4-BE49-F238E27FC236}">
                <a16:creationId xmlns:a16="http://schemas.microsoft.com/office/drawing/2014/main" id="{99C084AE-4F18-4D39-8913-4EAA796AF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2" r="17490" b="1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17852-DCBE-4330-AEA8-DF1557E2A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105" y="2781350"/>
            <a:ext cx="4977578" cy="3639289"/>
          </a:xfrm>
        </p:spPr>
        <p:txBody>
          <a:bodyPr anchor="ctr">
            <a:normAutofit lnSpcReduction="10000"/>
          </a:bodyPr>
          <a:lstStyle/>
          <a:p>
            <a:r>
              <a:rPr lang="es-ES" sz="2400" dirty="0">
                <a:solidFill>
                  <a:srgbClr val="000000"/>
                </a:solidFill>
              </a:rPr>
              <a:t>Transformaciones en instituciones públicas.</a:t>
            </a:r>
          </a:p>
          <a:p>
            <a:r>
              <a:rPr lang="es-MX" sz="2400" dirty="0">
                <a:solidFill>
                  <a:srgbClr val="000000"/>
                </a:solidFill>
              </a:rPr>
              <a:t>Correlación de fuerzas</a:t>
            </a:r>
          </a:p>
          <a:p>
            <a:r>
              <a:rPr lang="es-ES" sz="2400" dirty="0">
                <a:solidFill>
                  <a:srgbClr val="000000"/>
                </a:solidFill>
              </a:rPr>
              <a:t>Creciente importancia de la participación social. </a:t>
            </a:r>
          </a:p>
          <a:p>
            <a:r>
              <a:rPr lang="es-ES" sz="2400" dirty="0">
                <a:solidFill>
                  <a:srgbClr val="000000"/>
                </a:solidFill>
              </a:rPr>
              <a:t>Se habla de más sociedad. </a:t>
            </a:r>
          </a:p>
          <a:p>
            <a:r>
              <a:rPr lang="es-ES" sz="2400" dirty="0">
                <a:solidFill>
                  <a:srgbClr val="000000"/>
                </a:solidFill>
              </a:rPr>
              <a:t>Empresas socialmente responsables.</a:t>
            </a:r>
          </a:p>
          <a:p>
            <a:r>
              <a:rPr lang="es-ES" sz="2400" dirty="0">
                <a:solidFill>
                  <a:srgbClr val="000000"/>
                </a:solidFill>
              </a:rPr>
              <a:t>Transformaciones con la revolución de la ciencia y la tecnología.</a:t>
            </a:r>
          </a:p>
          <a:p>
            <a:endParaRPr lang="es-ES" sz="2000" dirty="0">
              <a:solidFill>
                <a:srgbClr val="000000"/>
              </a:solidFill>
            </a:endParaRPr>
          </a:p>
          <a:p>
            <a:endParaRPr lang="es-ES" sz="2000" dirty="0">
              <a:solidFill>
                <a:srgbClr val="000000"/>
              </a:solidFill>
            </a:endParaRPr>
          </a:p>
          <a:p>
            <a:endParaRPr lang="es-MX" sz="2000" dirty="0">
              <a:solidFill>
                <a:srgbClr val="000000"/>
              </a:solidFill>
            </a:endParaRPr>
          </a:p>
        </p:txBody>
      </p:sp>
      <p:pic>
        <p:nvPicPr>
          <p:cNvPr id="4" name="Picture 2" descr="Cápsulas de Competitividad y Excelencia: ¿Qué es el ISAP?">
            <a:extLst>
              <a:ext uri="{FF2B5EF4-FFF2-40B4-BE49-F238E27FC236}">
                <a16:creationId xmlns:a16="http://schemas.microsoft.com/office/drawing/2014/main" id="{CDB03396-F02D-4A29-8FA1-16E4C876E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5743">
            <a:off x="9963888" y="5351236"/>
            <a:ext cx="2161949" cy="100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5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60CBB5D-D00C-453C-AA3C-E860AD228D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02904" y="142875"/>
            <a:ext cx="9455696" cy="700088"/>
          </a:xfrm>
        </p:spPr>
        <p:txBody>
          <a:bodyPr>
            <a:normAutofit fontScale="90000"/>
          </a:bodyPr>
          <a:lstStyle/>
          <a:p>
            <a:r>
              <a:rPr lang="es-ES" dirty="0"/>
              <a:t>¿Cuáles son los desafíos de la Planeación?</a:t>
            </a:r>
            <a:endParaRPr lang="es-MX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2D285D7-89CF-4627-B30F-F39DE23EC4A6}"/>
              </a:ext>
            </a:extLst>
          </p:cNvPr>
          <p:cNvSpPr/>
          <p:nvPr/>
        </p:nvSpPr>
        <p:spPr>
          <a:xfrm>
            <a:off x="4628444" y="4519260"/>
            <a:ext cx="2235200" cy="217875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Nuevas claves institucionales para la planeación</a:t>
            </a:r>
            <a:endParaRPr lang="es-MX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572FD07-86F6-423C-8C1C-DE91DEB5E361}"/>
              </a:ext>
            </a:extLst>
          </p:cNvPr>
          <p:cNvSpPr/>
          <p:nvPr/>
        </p:nvSpPr>
        <p:spPr>
          <a:xfrm>
            <a:off x="670688" y="2105377"/>
            <a:ext cx="2359378" cy="283351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Cambios en el rol del Estado</a:t>
            </a:r>
          </a:p>
          <a:p>
            <a:pPr marL="285750" indent="-285750" algn="ctr">
              <a:buFontTx/>
              <a:buChar char="-"/>
            </a:pPr>
            <a:r>
              <a:rPr lang="es-ES" dirty="0"/>
              <a:t>Estado necesario</a:t>
            </a:r>
          </a:p>
          <a:p>
            <a:pPr marL="285750" indent="-285750" algn="ctr">
              <a:buFontTx/>
              <a:buChar char="-"/>
            </a:pPr>
            <a:r>
              <a:rPr lang="es-ES" dirty="0"/>
              <a:t>Estado estratégico</a:t>
            </a:r>
          </a:p>
          <a:p>
            <a:pPr marL="285750" indent="-285750" algn="ctr">
              <a:buFontTx/>
              <a:buChar char="-"/>
            </a:pPr>
            <a:r>
              <a:rPr lang="es-ES" dirty="0"/>
              <a:t>Estado aliado</a:t>
            </a:r>
          </a:p>
          <a:p>
            <a:pPr marL="285750" indent="-285750" algn="ctr">
              <a:buFontTx/>
              <a:buChar char="-"/>
            </a:pPr>
            <a:r>
              <a:rPr lang="es-ES" dirty="0"/>
              <a:t>Estado regulador y autorregulado</a:t>
            </a:r>
          </a:p>
          <a:p>
            <a:pPr marL="285750" indent="-285750" algn="ctr">
              <a:buFontTx/>
              <a:buChar char="-"/>
            </a:pPr>
            <a:r>
              <a:rPr lang="es-ES" dirty="0"/>
              <a:t>Estado innovador</a:t>
            </a:r>
          </a:p>
          <a:p>
            <a:pPr marL="285750" indent="-285750" algn="ctr">
              <a:buFontTx/>
              <a:buChar char="-"/>
            </a:pPr>
            <a:endParaRPr lang="es-MX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0F181AB-83E9-4A15-B733-8115A3D5ADC7}"/>
              </a:ext>
            </a:extLst>
          </p:cNvPr>
          <p:cNvSpPr/>
          <p:nvPr/>
        </p:nvSpPr>
        <p:spPr>
          <a:xfrm>
            <a:off x="4272844" y="842963"/>
            <a:ext cx="2935111" cy="297620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Cambios en las instituciones</a:t>
            </a:r>
          </a:p>
          <a:p>
            <a:pPr marL="285750" indent="-285750" algn="ctr">
              <a:buFontTx/>
              <a:buChar char="-"/>
            </a:pPr>
            <a:r>
              <a:rPr lang="es-ES" dirty="0"/>
              <a:t>Inclusión de lo global y lo regional</a:t>
            </a:r>
          </a:p>
          <a:p>
            <a:pPr marL="285750" indent="-285750" algn="ctr">
              <a:buFontTx/>
              <a:buChar char="-"/>
            </a:pPr>
            <a:r>
              <a:rPr lang="es-ES" dirty="0"/>
              <a:t>De necesidades a derechos</a:t>
            </a:r>
          </a:p>
          <a:p>
            <a:pPr marL="285750" indent="-285750" algn="ctr">
              <a:buFontTx/>
              <a:buChar char="-"/>
            </a:pPr>
            <a:r>
              <a:rPr lang="es-ES" dirty="0"/>
              <a:t>De provisión a garantía</a:t>
            </a:r>
          </a:p>
          <a:p>
            <a:pPr marL="285750" indent="-285750" algn="ctr">
              <a:buFontTx/>
              <a:buChar char="-"/>
            </a:pPr>
            <a:r>
              <a:rPr lang="es-ES" dirty="0"/>
              <a:t>De desarrollo económico a desarrollo humano</a:t>
            </a:r>
          </a:p>
          <a:p>
            <a:pPr marL="285750" indent="-285750" algn="ctr">
              <a:buFontTx/>
              <a:buChar char="-"/>
            </a:pPr>
            <a:endParaRPr lang="es-MX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EE2C752-415F-42DE-A748-3CD0EB4C7165}"/>
              </a:ext>
            </a:extLst>
          </p:cNvPr>
          <p:cNvSpPr/>
          <p:nvPr/>
        </p:nvSpPr>
        <p:spPr>
          <a:xfrm>
            <a:off x="8038688" y="1885244"/>
            <a:ext cx="3149601" cy="32737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Cambios en la sociedad</a:t>
            </a:r>
          </a:p>
          <a:p>
            <a:pPr algn="ctr"/>
            <a:r>
              <a:rPr lang="es-ES" dirty="0"/>
              <a:t>- Sociedad del conocimiento</a:t>
            </a:r>
          </a:p>
          <a:p>
            <a:pPr marL="285750" indent="-285750" algn="ctr">
              <a:buFontTx/>
              <a:buChar char="-"/>
            </a:pPr>
            <a:r>
              <a:rPr lang="es-ES" dirty="0"/>
              <a:t>Sociedad ciber conectada</a:t>
            </a:r>
          </a:p>
          <a:p>
            <a:pPr marL="285750" indent="-285750" algn="ctr">
              <a:buFontTx/>
              <a:buChar char="-"/>
            </a:pPr>
            <a:r>
              <a:rPr lang="es-ES" dirty="0"/>
              <a:t>Cambios en las familias</a:t>
            </a:r>
          </a:p>
          <a:p>
            <a:pPr marL="285750" indent="-285750" algn="ctr">
              <a:buFontTx/>
              <a:buChar char="-"/>
            </a:pPr>
            <a:r>
              <a:rPr lang="es-ES" dirty="0"/>
              <a:t>Cambios en la fuerza laboral</a:t>
            </a:r>
          </a:p>
          <a:p>
            <a:pPr marL="285750" indent="-285750" algn="ctr">
              <a:buFontTx/>
              <a:buChar char="-"/>
            </a:pPr>
            <a:r>
              <a:rPr lang="es-ES" dirty="0"/>
              <a:t>Cambio en el paradigma del desarrollo, de beneficios a oportunidades y las alternativas.</a:t>
            </a:r>
          </a:p>
          <a:p>
            <a:pPr marL="285750" indent="-285750" algn="ctr">
              <a:buFontTx/>
              <a:buChar char="-"/>
            </a:pPr>
            <a:endParaRPr lang="es-MX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37EF2329-F0A3-4F30-99B0-20902295DE0A}"/>
              </a:ext>
            </a:extLst>
          </p:cNvPr>
          <p:cNvSpPr/>
          <p:nvPr/>
        </p:nvSpPr>
        <p:spPr>
          <a:xfrm rot="692038">
            <a:off x="3479546" y="4118211"/>
            <a:ext cx="824089" cy="1422400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3518D87A-B10A-4596-9594-2D138C23D517}"/>
              </a:ext>
            </a:extLst>
          </p:cNvPr>
          <p:cNvSpPr/>
          <p:nvPr/>
        </p:nvSpPr>
        <p:spPr>
          <a:xfrm>
            <a:off x="5435600" y="3887563"/>
            <a:ext cx="660400" cy="556860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D72CD618-0196-45BF-BB51-8D4DF457C6BC}"/>
              </a:ext>
            </a:extLst>
          </p:cNvPr>
          <p:cNvSpPr/>
          <p:nvPr/>
        </p:nvSpPr>
        <p:spPr>
          <a:xfrm rot="3792377">
            <a:off x="6879349" y="4135752"/>
            <a:ext cx="1143633" cy="978408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Picture 2" descr="AMLO forma grupo de abogados para enfrentar demandas de grandes  contribuyentes | El Economista">
            <a:extLst>
              <a:ext uri="{FF2B5EF4-FFF2-40B4-BE49-F238E27FC236}">
                <a16:creationId xmlns:a16="http://schemas.microsoft.com/office/drawing/2014/main" id="{6E4A5E18-08C8-482B-905B-F39D39CF6D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7" r="27769" b="-1"/>
          <a:stretch/>
        </p:blipFill>
        <p:spPr bwMode="auto">
          <a:xfrm>
            <a:off x="366392" y="117337"/>
            <a:ext cx="1360808" cy="151071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7464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816</Words>
  <Application>Microsoft Office PowerPoint</Application>
  <PresentationFormat>Panorámica</PresentationFormat>
  <Paragraphs>136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Tema de Office</vt:lpstr>
      <vt:lpstr>Presentación de PowerPoint</vt:lpstr>
      <vt:lpstr> Década de los 60  El modelo de planificación predominante </vt:lpstr>
      <vt:lpstr>La década de la esperanza, los 70  Planificación indicativa </vt:lpstr>
      <vt:lpstr>La década de los 80.  Planificación estratégica corporativa </vt:lpstr>
      <vt:lpstr>El tiempo de las reformas, los 90. Planificación estratégica situacional (planificación pública)</vt:lpstr>
      <vt:lpstr>Presentación de PowerPoint</vt:lpstr>
      <vt:lpstr>Siglo XXI, Segunda década Gobernanza (no es planeación) </vt:lpstr>
      <vt:lpstr>Balance S. XXI</vt:lpstr>
      <vt:lpstr>¿Cuáles son los desafíos de la Planeación?</vt:lpstr>
      <vt:lpstr>Nuevas propuestas para la planificación. Hacia la planificación “compleja” Luisa María Martínez O.* Consultora del CLAD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Garibay Escobar</dc:creator>
  <cp:lastModifiedBy>Sergio Garibay Escobar</cp:lastModifiedBy>
  <cp:revision>7</cp:revision>
  <dcterms:created xsi:type="dcterms:W3CDTF">2020-09-18T17:23:46Z</dcterms:created>
  <dcterms:modified xsi:type="dcterms:W3CDTF">2020-09-20T04:37:18Z</dcterms:modified>
</cp:coreProperties>
</file>